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31"/>
  </p:notesMasterIdLst>
  <p:sldIdLst>
    <p:sldId id="256" r:id="rId2"/>
    <p:sldId id="271" r:id="rId3"/>
    <p:sldId id="296" r:id="rId4"/>
    <p:sldId id="298" r:id="rId5"/>
    <p:sldId id="300" r:id="rId6"/>
    <p:sldId id="299" r:id="rId7"/>
    <p:sldId id="303" r:id="rId8"/>
    <p:sldId id="297" r:id="rId9"/>
    <p:sldId id="310" r:id="rId10"/>
    <p:sldId id="268" r:id="rId11"/>
    <p:sldId id="272" r:id="rId12"/>
    <p:sldId id="273" r:id="rId13"/>
    <p:sldId id="274" r:id="rId14"/>
    <p:sldId id="275" r:id="rId15"/>
    <p:sldId id="276" r:id="rId16"/>
    <p:sldId id="279" r:id="rId17"/>
    <p:sldId id="282" r:id="rId18"/>
    <p:sldId id="288" r:id="rId19"/>
    <p:sldId id="304" r:id="rId20"/>
    <p:sldId id="315" r:id="rId21"/>
    <p:sldId id="316" r:id="rId22"/>
    <p:sldId id="318" r:id="rId23"/>
    <p:sldId id="285" r:id="rId24"/>
    <p:sldId id="267" r:id="rId25"/>
    <p:sldId id="308" r:id="rId26"/>
    <p:sldId id="309" r:id="rId27"/>
    <p:sldId id="284" r:id="rId28"/>
    <p:sldId id="293" r:id="rId29"/>
    <p:sldId id="312" r:id="rId30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2"/>
    </p:embeddedFont>
  </p:embeddedFontLst>
  <p:custDataLst>
    <p:tags r:id="rId33"/>
  </p:custData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bg1"/>
        </a:solidFill>
        <a:latin typeface="Arial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00FF"/>
    <a:srgbClr val="FF9933"/>
    <a:srgbClr val="FF0000"/>
    <a:srgbClr val="99CC00"/>
    <a:srgbClr val="CCFFFF"/>
    <a:srgbClr val="99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2" autoAdjust="0"/>
    <p:restoredTop sz="83723" autoAdjust="0"/>
  </p:normalViewPr>
  <p:slideViewPr>
    <p:cSldViewPr snapToGrid="0">
      <p:cViewPr varScale="1">
        <p:scale>
          <a:sx n="89" d="100"/>
          <a:sy n="89" d="100"/>
        </p:scale>
        <p:origin x="-136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277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024435-DD4F-474A-AA96-B6FA2D0D44D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57004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7A86683-6ADA-4541-92A5-5B68F1F90FCE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37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ja-JP" sz="1100" smtClean="0"/>
          </a:p>
          <a:p>
            <a:pPr eaLnBrk="1" hangingPunct="1">
              <a:lnSpc>
                <a:spcPct val="80000"/>
              </a:lnSpc>
            </a:pPr>
            <a:endParaRPr lang="en-US" altLang="ja-JP" sz="1100" smtClean="0"/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heart disease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Japan, 2005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second biggest cause of death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90 thousand people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sudden death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die unexpectedly</a:t>
            </a:r>
          </a:p>
          <a:p>
            <a:pPr eaLnBrk="1" hangingPunct="1">
              <a:lnSpc>
                <a:spcPct val="80000"/>
              </a:lnSpc>
            </a:pPr>
            <a:endParaRPr lang="en-US" altLang="ja-JP" sz="1100" smtClean="0"/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mechanism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100" smtClean="0"/>
              <a:t>very unclear</a:t>
            </a:r>
          </a:p>
          <a:p>
            <a:pPr eaLnBrk="1" hangingPunct="1">
              <a:lnSpc>
                <a:spcPct val="80000"/>
              </a:lnSpc>
            </a:pPr>
            <a:endParaRPr lang="en-US" altLang="ja-JP" sz="1100" smtClean="0"/>
          </a:p>
          <a:p>
            <a:pPr eaLnBrk="1" hangingPunct="1">
              <a:lnSpc>
                <a:spcPct val="80000"/>
              </a:lnSpc>
            </a:pPr>
            <a:r>
              <a:rPr lang="ja-JP" altLang="en-US" sz="1100" smtClean="0"/>
              <a:t>心疾患は日本人の死因の第</a:t>
            </a:r>
            <a:r>
              <a:rPr lang="en-US" altLang="ja-JP" sz="1100" smtClean="0"/>
              <a:t>2</a:t>
            </a:r>
            <a:r>
              <a:rPr lang="ja-JP" altLang="en-US" sz="1100" smtClean="0"/>
              <a:t>位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1100" smtClean="0"/>
              <a:t>心臓突然死の数は年間</a:t>
            </a:r>
            <a:br>
              <a:rPr lang="ja-JP" altLang="en-US" sz="1100" smtClean="0"/>
            </a:br>
            <a:r>
              <a:rPr lang="ja-JP" altLang="en-US" sz="1100" smtClean="0"/>
              <a:t>約</a:t>
            </a:r>
            <a:r>
              <a:rPr lang="en-US" altLang="ja-JP" sz="1100" smtClean="0"/>
              <a:t>9</a:t>
            </a:r>
            <a:r>
              <a:rPr lang="ja-JP" altLang="en-US" sz="1100" smtClean="0"/>
              <a:t>万人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1100" smtClean="0"/>
              <a:t>その</a:t>
            </a:r>
            <a:r>
              <a:rPr lang="en-US" altLang="ja-JP" sz="1100" smtClean="0"/>
              <a:t>80~90%</a:t>
            </a:r>
            <a:r>
              <a:rPr lang="ja-JP" altLang="en-US" sz="1100" smtClean="0"/>
              <a:t>は頻拍・細動</a:t>
            </a:r>
            <a:br>
              <a:rPr lang="ja-JP" altLang="en-US" sz="1100" smtClean="0"/>
            </a:br>
            <a:r>
              <a:rPr lang="ja-JP" altLang="en-US" sz="1100" smtClean="0"/>
              <a:t>などの致死性不整脈が原因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1100" smtClean="0"/>
              <a:t>治療法が確立されていない</a:t>
            </a:r>
          </a:p>
          <a:p>
            <a:pPr eaLnBrk="1" hangingPunct="1">
              <a:lnSpc>
                <a:spcPct val="80000"/>
              </a:lnSpc>
            </a:pPr>
            <a:endParaRPr lang="ja-JP" altLang="en-US" sz="110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1100" smtClean="0">
                <a:solidFill>
                  <a:srgbClr val="FF0000"/>
                </a:solidFill>
              </a:rPr>
              <a:t>不整脈対策は</a:t>
            </a:r>
            <a:br>
              <a:rPr lang="ja-JP" altLang="en-US" sz="1100" smtClean="0">
                <a:solidFill>
                  <a:srgbClr val="FF0000"/>
                </a:solidFill>
              </a:rPr>
            </a:br>
            <a:r>
              <a:rPr lang="ja-JP" altLang="en-US" sz="1100" smtClean="0">
                <a:solidFill>
                  <a:srgbClr val="FF0000"/>
                </a:solidFill>
              </a:rPr>
              <a:t>国家的重要課題！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E5095D8-449D-4940-89C4-883A07B5F992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26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430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In real heart, fibers are</a:t>
            </a:r>
          </a:p>
          <a:p>
            <a:pPr eaLnBrk="1" hangingPunct="1"/>
            <a:r>
              <a:rPr lang="en-US" altLang="ja-JP" smtClean="0"/>
              <a:t>Not always continuous</a:t>
            </a:r>
          </a:p>
          <a:p>
            <a:pPr eaLnBrk="1" hangingPunct="1"/>
            <a:r>
              <a:rPr lang="en-US" altLang="ja-JP" smtClean="0"/>
              <a:t>sometimes change suddenly</a:t>
            </a:r>
          </a:p>
          <a:p>
            <a:pPr eaLnBrk="1" hangingPunct="1"/>
            <a:endParaRPr lang="en-US" altLang="ja-JP" smtClean="0"/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en-US" altLang="ja-JP" smtClean="0"/>
              <a:t>images of heart are mapped onto the model</a:t>
            </a:r>
          </a:p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588F0450-70F5-4FB6-941C-49B402943319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28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Come back to motivation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7B5909D4-F998-4C25-8852-178BEE26AA48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300x300x300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386A879E-FCDF-43AD-A233-F7CECDF4F4D7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6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Shape</a:t>
            </a:r>
          </a:p>
          <a:p>
            <a:pPr eaLnBrk="1" hangingPunct="1"/>
            <a:r>
              <a:rPr lang="en-US" altLang="ja-JP" smtClean="0"/>
              <a:t>Purkinje fiber</a:t>
            </a:r>
          </a:p>
          <a:p>
            <a:pPr eaLnBrk="1" hangingPunct="1"/>
            <a:r>
              <a:rPr lang="en-US" altLang="ja-JP" smtClean="0"/>
              <a:t>Myocardial fiber orientation</a:t>
            </a:r>
          </a:p>
          <a:p>
            <a:pPr eaLnBrk="1" hangingPunct="1"/>
            <a:r>
              <a:rPr lang="ja-JP" altLang="en-US" smtClean="0"/>
              <a:t>心室較差</a:t>
            </a:r>
          </a:p>
          <a:p>
            <a:pPr eaLnBrk="1" hangingPunct="1"/>
            <a:r>
              <a:rPr lang="ja-JP" altLang="en-US" smtClean="0"/>
              <a:t>筋電位持続時間</a:t>
            </a:r>
            <a:r>
              <a:rPr lang="en-US" altLang="ja-JP" smtClean="0"/>
              <a:t>(APD)</a:t>
            </a:r>
          </a:p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D5D3B2A9-B0EE-476D-9774-E35523F280DB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8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vector field on surfaces is strongly related to texture synthesis on sufaces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B00DC1C-9951-40E5-9D7A-204F012EAC0B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10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Myocardial fiber orientation is represented by 3D directional unit vector.</a:t>
            </a:r>
          </a:p>
          <a:p>
            <a:pPr eaLnBrk="1" hangingPunct="1"/>
            <a:r>
              <a:rPr lang="en-US" altLang="ja-JP" smtClean="0"/>
              <a:t>Simple sketching on the surface creates volumetric vector fields.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EDC47546-C662-4E67-846E-90B18D35B1A2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12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The user can draw as many strokes as he/she want.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0656005-399D-4635-ADBA-442A609F29D5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17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On the mesh vertices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6252EAA-7501-4013-832A-514768A3D1E2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18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On the voxels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F02EF52-0090-4A93-B7AE-C34139CF7148}" type="slidenum">
              <a:rPr lang="en-US" altLang="ja-JP" sz="1200" smtClean="0">
                <a:solidFill>
                  <a:schemeClr val="tx1"/>
                </a:solidFill>
              </a:rPr>
              <a:pPr eaLnBrk="1" hangingPunct="1"/>
              <a:t>25</a:t>
            </a:fld>
            <a:endParaRPr lang="en-US" altLang="ja-JP" sz="1200" smtClean="0">
              <a:solidFill>
                <a:schemeClr val="tx1"/>
              </a:solidFill>
            </a:endParaRPr>
          </a:p>
        </p:txBody>
      </p:sp>
      <p:sp>
        <p:nvSpPr>
          <p:cNvPr id="419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 smtClean="0"/>
              <a:t>matches to the images of heart that physicians have</a:t>
            </a:r>
          </a:p>
          <a:p>
            <a:pPr eaLnBrk="1" hangingPunct="1"/>
            <a:r>
              <a:rPr lang="en-US" altLang="ja-JP" smtClean="0"/>
              <a:t>better than working on each 2D slice</a:t>
            </a:r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en-US" altLang="ja-JP" smtClean="0"/>
              <a:t>direct influence of myocardial fiber orientation</a:t>
            </a:r>
          </a:p>
          <a:p>
            <a:pPr eaLnBrk="1" hangingPunct="1"/>
            <a:r>
              <a:rPr lang="en-US" altLang="ja-JP" smtClean="0"/>
              <a:t>compare</a:t>
            </a:r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en-US" altLang="ja-JP" smtClean="0"/>
              <a:t>important contribution to medial area</a:t>
            </a:r>
          </a:p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663575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054100" y="301625"/>
            <a:ext cx="3013075" cy="823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2000"/>
              <a:t>7</a:t>
            </a:r>
            <a:r>
              <a:rPr lang="en-US" altLang="ja-JP" sz="2000" baseline="30000"/>
              <a:t>th</a:t>
            </a:r>
            <a:r>
              <a:rPr lang="en-US" altLang="ja-JP" sz="2000"/>
              <a:t> Symposium on</a:t>
            </a:r>
          </a:p>
          <a:p>
            <a:pPr>
              <a:defRPr/>
            </a:pPr>
            <a:r>
              <a:rPr lang="en-US" altLang="ja-JP" sz="2800"/>
              <a:t>Smart Graphics</a:t>
            </a:r>
          </a:p>
        </p:txBody>
      </p:sp>
      <p:cxnSp>
        <p:nvCxnSpPr>
          <p:cNvPr id="6" name="直線コネクタ 9"/>
          <p:cNvCxnSpPr>
            <a:cxnSpLocks noChangeShapeType="1"/>
          </p:cNvCxnSpPr>
          <p:nvPr/>
        </p:nvCxnSpPr>
        <p:spPr bwMode="auto">
          <a:xfrm>
            <a:off x="228600" y="3505200"/>
            <a:ext cx="8686800" cy="1588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線コネクタ 10"/>
          <p:cNvCxnSpPr>
            <a:cxnSpLocks noChangeShapeType="1"/>
          </p:cNvCxnSpPr>
          <p:nvPr/>
        </p:nvCxnSpPr>
        <p:spPr bwMode="auto">
          <a:xfrm>
            <a:off x="3779838" y="692150"/>
            <a:ext cx="5135562" cy="0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6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686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3073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651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354762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354762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247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917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782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829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622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363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88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189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0355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00800"/>
            <a:ext cx="271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8686800" y="6400800"/>
            <a:ext cx="5334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1100"/>
              <a:t>SG </a:t>
            </a:r>
          </a:p>
          <a:p>
            <a:pPr>
              <a:defRPr/>
            </a:pPr>
            <a:r>
              <a:rPr lang="en-US" altLang="ja-JP" sz="1100"/>
              <a:t>2007</a:t>
            </a:r>
          </a:p>
        </p:txBody>
      </p:sp>
      <p:cxnSp>
        <p:nvCxnSpPr>
          <p:cNvPr id="1030" name="直線コネクタ 25"/>
          <p:cNvCxnSpPr>
            <a:cxnSpLocks noChangeShapeType="1"/>
          </p:cNvCxnSpPr>
          <p:nvPr/>
        </p:nvCxnSpPr>
        <p:spPr bwMode="auto">
          <a:xfrm>
            <a:off x="228600" y="1371600"/>
            <a:ext cx="8686800" cy="1588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" name="直線コネクタ 28"/>
          <p:cNvCxnSpPr>
            <a:cxnSpLocks noChangeShapeType="1"/>
          </p:cNvCxnSpPr>
          <p:nvPr/>
        </p:nvCxnSpPr>
        <p:spPr bwMode="auto">
          <a:xfrm>
            <a:off x="228600" y="6705600"/>
            <a:ext cx="8001000" cy="1588"/>
          </a:xfrm>
          <a:prstGeom prst="lin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 Black" pitchFamily="34" charset="0"/>
          <a:ea typeface="ＭＳ Ｐゴシック" pitchFamily="50" charset="-128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Char char="•"/>
        <a:defRPr kumimoji="1"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–"/>
        <a:defRPr kumimoji="1"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Char char="•"/>
        <a:defRPr kumimoji="1"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–"/>
        <a:defRPr kumimoji="1"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Arial" charset="0"/>
        <a:buChar char="»"/>
        <a:defRPr kumimoji="1" sz="2000">
          <a:solidFill>
            <a:schemeClr val="bg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Arial" charset="0"/>
        <a:buChar char="»"/>
        <a:defRPr kumimoji="1"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Arial" charset="0"/>
        <a:buChar char="»"/>
        <a:defRPr kumimoji="1"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Arial" charset="0"/>
        <a:buChar char="»"/>
        <a:defRPr kumimoji="1"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CCFF"/>
        </a:buClr>
        <a:buFont typeface="Arial" charset="0"/>
        <a:buChar char="»"/>
        <a:defRPr kumimoji="1"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emf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en-US" altLang="ja-JP" sz="4000" smtClean="0"/>
              <a:t>A Sketch-based Interface for Modeling Myocardial Fiber Orientation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810000"/>
            <a:ext cx="7029450" cy="2743200"/>
          </a:xfrm>
        </p:spPr>
        <p:txBody>
          <a:bodyPr/>
          <a:lstStyle/>
          <a:p>
            <a:pPr algn="l" eaLnBrk="1" hangingPunct="1"/>
            <a:r>
              <a:rPr lang="en-US" altLang="ja-JP" sz="2800" smtClean="0"/>
              <a:t>Kenshi Takayama</a:t>
            </a:r>
            <a:r>
              <a:rPr lang="en-US" altLang="ja-JP" sz="2800" baseline="30000" smtClean="0"/>
              <a:t>1</a:t>
            </a:r>
            <a:r>
              <a:rPr lang="en-US" altLang="ja-JP" sz="2800" smtClean="0"/>
              <a:t>         Takeo Igarashi</a:t>
            </a:r>
            <a:r>
              <a:rPr lang="en-US" altLang="ja-JP" sz="2800" baseline="30000" smtClean="0"/>
              <a:t>1,2</a:t>
            </a:r>
            <a:endParaRPr lang="en-US" altLang="ja-JP" sz="2800" smtClean="0"/>
          </a:p>
          <a:p>
            <a:pPr algn="l" eaLnBrk="1" hangingPunct="1"/>
            <a:r>
              <a:rPr lang="en-US" altLang="ja-JP" sz="2800" smtClean="0"/>
              <a:t>Ryo Haraguchi</a:t>
            </a:r>
            <a:r>
              <a:rPr lang="en-US" altLang="ja-JP" sz="2800" baseline="30000" smtClean="0"/>
              <a:t>3</a:t>
            </a:r>
            <a:r>
              <a:rPr lang="en-US" altLang="ja-JP" sz="2800" smtClean="0"/>
              <a:t>              Kazuo Nakazawa</a:t>
            </a:r>
            <a:r>
              <a:rPr lang="en-US" altLang="ja-JP" sz="2800" baseline="30000" smtClean="0"/>
              <a:t>3</a:t>
            </a:r>
            <a:endParaRPr lang="en-US" altLang="ja-JP" sz="2800" smtClean="0"/>
          </a:p>
          <a:p>
            <a:pPr eaLnBrk="1" hangingPunct="1"/>
            <a:endParaRPr lang="en-US" altLang="ja-JP" sz="2000" baseline="30000" smtClean="0"/>
          </a:p>
          <a:p>
            <a:pPr eaLnBrk="1" hangingPunct="1"/>
            <a:r>
              <a:rPr lang="en-US" altLang="ja-JP" sz="2000" baseline="30000" smtClean="0"/>
              <a:t>1</a:t>
            </a:r>
            <a:r>
              <a:rPr lang="en-US" altLang="ja-JP" sz="2000" smtClean="0"/>
              <a:t>The University of Tokyo</a:t>
            </a:r>
          </a:p>
          <a:p>
            <a:pPr eaLnBrk="1" hangingPunct="1"/>
            <a:r>
              <a:rPr lang="en-US" altLang="ja-JP" sz="2000" baseline="30000" smtClean="0"/>
              <a:t>2</a:t>
            </a:r>
            <a:r>
              <a:rPr lang="en-US" altLang="ja-JP" sz="2000" smtClean="0"/>
              <a:t>JST SORST</a:t>
            </a:r>
          </a:p>
          <a:p>
            <a:pPr eaLnBrk="1" hangingPunct="1"/>
            <a:r>
              <a:rPr lang="en-US" altLang="ja-JP" sz="2000" baseline="30000" smtClean="0"/>
              <a:t>3</a:t>
            </a:r>
            <a:r>
              <a:rPr lang="en-US" altLang="ja-JP" sz="2000" smtClean="0"/>
              <a:t>National Cardiovascular Center </a:t>
            </a:r>
          </a:p>
          <a:p>
            <a:pPr eaLnBrk="1" hangingPunct="1"/>
            <a:r>
              <a:rPr lang="en-US" altLang="ja-JP" sz="2000" smtClean="0"/>
              <a:t>  Research Institute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Basic idea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Observation</a:t>
            </a:r>
          </a:p>
          <a:p>
            <a:pPr lvl="1"/>
            <a:r>
              <a:rPr lang="en-US" altLang="ja-JP" smtClean="0"/>
              <a:t>“Myocardial fibers are parallel </a:t>
            </a:r>
            <a:br>
              <a:rPr lang="en-US" altLang="ja-JP" smtClean="0"/>
            </a:br>
            <a:r>
              <a:rPr lang="en-US" altLang="ja-JP" smtClean="0"/>
              <a:t>to the surface of  the heart”</a:t>
            </a:r>
          </a:p>
          <a:p>
            <a:endParaRPr lang="en-US" altLang="ja-JP" smtClean="0"/>
          </a:p>
          <a:p>
            <a:r>
              <a:rPr lang="en-US" altLang="ja-JP" smtClean="0"/>
              <a:t>Two-step algorithm</a:t>
            </a:r>
          </a:p>
          <a:p>
            <a:pPr lvl="1">
              <a:buFont typeface="Arial" charset="0"/>
              <a:buNone/>
            </a:pPr>
            <a:r>
              <a:rPr lang="en-US" altLang="ja-JP" smtClean="0">
                <a:solidFill>
                  <a:srgbClr val="3399FF"/>
                </a:solidFill>
              </a:rPr>
              <a:t>Step 1:</a:t>
            </a:r>
            <a:r>
              <a:rPr lang="en-US" altLang="ja-JP" smtClean="0"/>
              <a:t>	Construct </a:t>
            </a:r>
            <a:br>
              <a:rPr lang="en-US" altLang="ja-JP" smtClean="0"/>
            </a:br>
            <a:r>
              <a:rPr lang="en-US" altLang="ja-JP" smtClean="0"/>
              <a:t>		tangent vector field</a:t>
            </a:r>
          </a:p>
          <a:p>
            <a:pPr lvl="1">
              <a:buFont typeface="Arial" charset="0"/>
              <a:buNone/>
            </a:pPr>
            <a:r>
              <a:rPr lang="en-US" altLang="ja-JP" smtClean="0">
                <a:solidFill>
                  <a:srgbClr val="3399FF"/>
                </a:solidFill>
              </a:rPr>
              <a:t>Step 2:</a:t>
            </a:r>
            <a:r>
              <a:rPr lang="en-US" altLang="ja-JP" smtClean="0"/>
              <a:t>	Construct</a:t>
            </a:r>
            <a:r>
              <a:rPr lang="ja-JP" altLang="en-US" smtClean="0"/>
              <a:t> 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		volumetric vector field</a:t>
            </a:r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 bwMode="auto">
          <a:xfrm>
            <a:off x="1524000" y="3200400"/>
            <a:ext cx="611188" cy="455613"/>
          </a:xfrm>
          <a:prstGeom prst="downArrow">
            <a:avLst>
              <a:gd name="adj1" fmla="val 56880"/>
              <a:gd name="adj2" fmla="val 55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2" name="グループ化 135"/>
          <p:cNvGrpSpPr>
            <a:grpSpLocks/>
          </p:cNvGrpSpPr>
          <p:nvPr/>
        </p:nvGrpSpPr>
        <p:grpSpPr bwMode="auto">
          <a:xfrm>
            <a:off x="6553200" y="3505200"/>
            <a:ext cx="1600200" cy="1600200"/>
            <a:chOff x="5327650" y="3581400"/>
            <a:chExt cx="2586038" cy="2447925"/>
          </a:xfrm>
        </p:grpSpPr>
        <p:grpSp>
          <p:nvGrpSpPr>
            <p:cNvPr id="12369" name="Group 4"/>
            <p:cNvGrpSpPr>
              <a:grpSpLocks/>
            </p:cNvGrpSpPr>
            <p:nvPr/>
          </p:nvGrpSpPr>
          <p:grpSpPr bwMode="auto">
            <a:xfrm>
              <a:off x="5334000" y="3583031"/>
              <a:ext cx="2427288" cy="2446294"/>
              <a:chOff x="113" y="1934"/>
              <a:chExt cx="1392" cy="1500"/>
            </a:xfrm>
          </p:grpSpPr>
          <p:sp>
            <p:nvSpPr>
              <p:cNvPr id="12391" name="Freeform 5"/>
              <p:cNvSpPr>
                <a:spLocks/>
              </p:cNvSpPr>
              <p:nvPr/>
            </p:nvSpPr>
            <p:spPr bwMode="auto">
              <a:xfrm>
                <a:off x="118" y="2132"/>
                <a:ext cx="1386" cy="1302"/>
              </a:xfrm>
              <a:custGeom>
                <a:avLst/>
                <a:gdLst>
                  <a:gd name="T0" fmla="*/ 0 w 1386"/>
                  <a:gd name="T1" fmla="*/ 52 h 1302"/>
                  <a:gd name="T2" fmla="*/ 56 w 1386"/>
                  <a:gd name="T3" fmla="*/ 470 h 1302"/>
                  <a:gd name="T4" fmla="*/ 178 w 1386"/>
                  <a:gd name="T5" fmla="*/ 836 h 1302"/>
                  <a:gd name="T6" fmla="*/ 418 w 1386"/>
                  <a:gd name="T7" fmla="*/ 1166 h 1302"/>
                  <a:gd name="T8" fmla="*/ 874 w 1386"/>
                  <a:gd name="T9" fmla="*/ 1302 h 1302"/>
                  <a:gd name="T10" fmla="*/ 1202 w 1386"/>
                  <a:gd name="T11" fmla="*/ 1000 h 1302"/>
                  <a:gd name="T12" fmla="*/ 1356 w 1386"/>
                  <a:gd name="T13" fmla="*/ 532 h 1302"/>
                  <a:gd name="T14" fmla="*/ 1386 w 1386"/>
                  <a:gd name="T15" fmla="*/ 232 h 1302"/>
                  <a:gd name="T16" fmla="*/ 1386 w 1386"/>
                  <a:gd name="T17" fmla="*/ 0 h 1302"/>
                  <a:gd name="T18" fmla="*/ 1328 w 1386"/>
                  <a:gd name="T19" fmla="*/ 66 h 1302"/>
                  <a:gd name="T20" fmla="*/ 1056 w 1386"/>
                  <a:gd name="T21" fmla="*/ 166 h 1302"/>
                  <a:gd name="T22" fmla="*/ 664 w 1386"/>
                  <a:gd name="T23" fmla="*/ 198 h 1302"/>
                  <a:gd name="T24" fmla="*/ 294 w 1386"/>
                  <a:gd name="T25" fmla="*/ 152 h 1302"/>
                  <a:gd name="T26" fmla="*/ 0 w 1386"/>
                  <a:gd name="T27" fmla="*/ 52 h 13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386"/>
                  <a:gd name="T43" fmla="*/ 0 h 1302"/>
                  <a:gd name="T44" fmla="*/ 1386 w 1386"/>
                  <a:gd name="T45" fmla="*/ 1302 h 130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386" h="1302">
                    <a:moveTo>
                      <a:pt x="0" y="52"/>
                    </a:moveTo>
                    <a:lnTo>
                      <a:pt x="56" y="470"/>
                    </a:lnTo>
                    <a:lnTo>
                      <a:pt x="178" y="836"/>
                    </a:lnTo>
                    <a:lnTo>
                      <a:pt x="418" y="1166"/>
                    </a:lnTo>
                    <a:lnTo>
                      <a:pt x="874" y="1302"/>
                    </a:lnTo>
                    <a:lnTo>
                      <a:pt x="1202" y="1000"/>
                    </a:lnTo>
                    <a:lnTo>
                      <a:pt x="1356" y="532"/>
                    </a:lnTo>
                    <a:lnTo>
                      <a:pt x="1386" y="232"/>
                    </a:lnTo>
                    <a:lnTo>
                      <a:pt x="1386" y="0"/>
                    </a:lnTo>
                    <a:lnTo>
                      <a:pt x="1328" y="66"/>
                    </a:lnTo>
                    <a:lnTo>
                      <a:pt x="1056" y="166"/>
                    </a:lnTo>
                    <a:lnTo>
                      <a:pt x="664" y="198"/>
                    </a:lnTo>
                    <a:lnTo>
                      <a:pt x="294" y="1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grpSp>
            <p:nvGrpSpPr>
              <p:cNvPr id="12392" name="Group 6"/>
              <p:cNvGrpSpPr>
                <a:grpSpLocks/>
              </p:cNvGrpSpPr>
              <p:nvPr/>
            </p:nvGrpSpPr>
            <p:grpSpPr bwMode="auto">
              <a:xfrm>
                <a:off x="113" y="1934"/>
                <a:ext cx="1392" cy="1498"/>
                <a:chOff x="476" y="1253"/>
                <a:chExt cx="2086" cy="2041"/>
              </a:xfrm>
            </p:grpSpPr>
            <p:sp>
              <p:nvSpPr>
                <p:cNvPr id="12393" name="Freeform 7"/>
                <p:cNvSpPr>
                  <a:spLocks/>
                </p:cNvSpPr>
                <p:nvPr/>
              </p:nvSpPr>
              <p:spPr bwMode="auto">
                <a:xfrm>
                  <a:off x="476" y="1253"/>
                  <a:ext cx="2086" cy="545"/>
                </a:xfrm>
                <a:custGeom>
                  <a:avLst/>
                  <a:gdLst>
                    <a:gd name="T0" fmla="*/ 907 w 2086"/>
                    <a:gd name="T1" fmla="*/ 0 h 1089"/>
                    <a:gd name="T2" fmla="*/ 499 w 2086"/>
                    <a:gd name="T3" fmla="*/ 1 h 1089"/>
                    <a:gd name="T4" fmla="*/ 91 w 2086"/>
                    <a:gd name="T5" fmla="*/ 1 h 1089"/>
                    <a:gd name="T6" fmla="*/ 0 w 2086"/>
                    <a:gd name="T7" fmla="*/ 1 h 1089"/>
                    <a:gd name="T8" fmla="*/ 453 w 2086"/>
                    <a:gd name="T9" fmla="*/ 1 h 1089"/>
                    <a:gd name="T10" fmla="*/ 998 w 2086"/>
                    <a:gd name="T11" fmla="*/ 1 h 1089"/>
                    <a:gd name="T12" fmla="*/ 1587 w 2086"/>
                    <a:gd name="T13" fmla="*/ 1 h 1089"/>
                    <a:gd name="T14" fmla="*/ 1996 w 2086"/>
                    <a:gd name="T15" fmla="*/ 1 h 1089"/>
                    <a:gd name="T16" fmla="*/ 2086 w 2086"/>
                    <a:gd name="T17" fmla="*/ 1 h 1089"/>
                    <a:gd name="T18" fmla="*/ 1996 w 2086"/>
                    <a:gd name="T19" fmla="*/ 1 h 1089"/>
                    <a:gd name="T20" fmla="*/ 1270 w 2086"/>
                    <a:gd name="T21" fmla="*/ 1 h 1089"/>
                    <a:gd name="T22" fmla="*/ 907 w 2086"/>
                    <a:gd name="T23" fmla="*/ 0 h 108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86"/>
                    <a:gd name="T37" fmla="*/ 0 h 1089"/>
                    <a:gd name="T38" fmla="*/ 2086 w 2086"/>
                    <a:gd name="T39" fmla="*/ 1089 h 108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86" h="1089">
                      <a:moveTo>
                        <a:pt x="907" y="0"/>
                      </a:moveTo>
                      <a:lnTo>
                        <a:pt x="499" y="137"/>
                      </a:lnTo>
                      <a:lnTo>
                        <a:pt x="91" y="409"/>
                      </a:lnTo>
                      <a:lnTo>
                        <a:pt x="0" y="681"/>
                      </a:lnTo>
                      <a:lnTo>
                        <a:pt x="453" y="953"/>
                      </a:lnTo>
                      <a:lnTo>
                        <a:pt x="998" y="1089"/>
                      </a:lnTo>
                      <a:lnTo>
                        <a:pt x="1587" y="998"/>
                      </a:lnTo>
                      <a:lnTo>
                        <a:pt x="1996" y="726"/>
                      </a:lnTo>
                      <a:lnTo>
                        <a:pt x="2086" y="545"/>
                      </a:lnTo>
                      <a:lnTo>
                        <a:pt x="1996" y="363"/>
                      </a:lnTo>
                      <a:lnTo>
                        <a:pt x="1270" y="91"/>
                      </a:lnTo>
                      <a:lnTo>
                        <a:pt x="90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12394" name="Freeform 8"/>
                <p:cNvSpPr>
                  <a:spLocks/>
                </p:cNvSpPr>
                <p:nvPr/>
              </p:nvSpPr>
              <p:spPr bwMode="auto">
                <a:xfrm>
                  <a:off x="476" y="1525"/>
                  <a:ext cx="2086" cy="1769"/>
                </a:xfrm>
                <a:custGeom>
                  <a:avLst/>
                  <a:gdLst>
                    <a:gd name="T0" fmla="*/ 0 w 2086"/>
                    <a:gd name="T1" fmla="*/ 45 h 1769"/>
                    <a:gd name="T2" fmla="*/ 91 w 2086"/>
                    <a:gd name="T3" fmla="*/ 635 h 1769"/>
                    <a:gd name="T4" fmla="*/ 272 w 2086"/>
                    <a:gd name="T5" fmla="*/ 1134 h 1769"/>
                    <a:gd name="T6" fmla="*/ 635 w 2086"/>
                    <a:gd name="T7" fmla="*/ 1588 h 1769"/>
                    <a:gd name="T8" fmla="*/ 1315 w 2086"/>
                    <a:gd name="T9" fmla="*/ 1769 h 1769"/>
                    <a:gd name="T10" fmla="*/ 1814 w 2086"/>
                    <a:gd name="T11" fmla="*/ 1361 h 1769"/>
                    <a:gd name="T12" fmla="*/ 2041 w 2086"/>
                    <a:gd name="T13" fmla="*/ 726 h 1769"/>
                    <a:gd name="T14" fmla="*/ 2086 w 2086"/>
                    <a:gd name="T15" fmla="*/ 317 h 1769"/>
                    <a:gd name="T16" fmla="*/ 2086 w 2086"/>
                    <a:gd name="T17" fmla="*/ 0 h 176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086"/>
                    <a:gd name="T28" fmla="*/ 0 h 1769"/>
                    <a:gd name="T29" fmla="*/ 2086 w 2086"/>
                    <a:gd name="T30" fmla="*/ 1769 h 176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086" h="1769">
                      <a:moveTo>
                        <a:pt x="0" y="45"/>
                      </a:moveTo>
                      <a:lnTo>
                        <a:pt x="91" y="635"/>
                      </a:lnTo>
                      <a:lnTo>
                        <a:pt x="272" y="1134"/>
                      </a:lnTo>
                      <a:lnTo>
                        <a:pt x="635" y="1588"/>
                      </a:lnTo>
                      <a:lnTo>
                        <a:pt x="1315" y="1769"/>
                      </a:lnTo>
                      <a:lnTo>
                        <a:pt x="1814" y="1361"/>
                      </a:lnTo>
                      <a:lnTo>
                        <a:pt x="2041" y="726"/>
                      </a:lnTo>
                      <a:lnTo>
                        <a:pt x="2086" y="317"/>
                      </a:lnTo>
                      <a:lnTo>
                        <a:pt x="2086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12395" name="Freeform 9"/>
                <p:cNvSpPr>
                  <a:spLocks/>
                </p:cNvSpPr>
                <p:nvPr/>
              </p:nvSpPr>
              <p:spPr bwMode="auto">
                <a:xfrm>
                  <a:off x="567" y="1842"/>
                  <a:ext cx="1995" cy="545"/>
                </a:xfrm>
                <a:custGeom>
                  <a:avLst/>
                  <a:gdLst>
                    <a:gd name="T0" fmla="*/ 0 w 1995"/>
                    <a:gd name="T1" fmla="*/ 318 h 545"/>
                    <a:gd name="T2" fmla="*/ 181 w 1995"/>
                    <a:gd name="T3" fmla="*/ 409 h 545"/>
                    <a:gd name="T4" fmla="*/ 725 w 1995"/>
                    <a:gd name="T5" fmla="*/ 545 h 545"/>
                    <a:gd name="T6" fmla="*/ 1406 w 1995"/>
                    <a:gd name="T7" fmla="*/ 454 h 545"/>
                    <a:gd name="T8" fmla="*/ 1905 w 1995"/>
                    <a:gd name="T9" fmla="*/ 227 h 545"/>
                    <a:gd name="T10" fmla="*/ 1995 w 1995"/>
                    <a:gd name="T11" fmla="*/ 0 h 5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95"/>
                    <a:gd name="T19" fmla="*/ 0 h 545"/>
                    <a:gd name="T20" fmla="*/ 1995 w 1995"/>
                    <a:gd name="T21" fmla="*/ 545 h 5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95" h="545">
                      <a:moveTo>
                        <a:pt x="0" y="318"/>
                      </a:moveTo>
                      <a:lnTo>
                        <a:pt x="181" y="409"/>
                      </a:lnTo>
                      <a:lnTo>
                        <a:pt x="725" y="545"/>
                      </a:lnTo>
                      <a:lnTo>
                        <a:pt x="1406" y="454"/>
                      </a:lnTo>
                      <a:lnTo>
                        <a:pt x="1905" y="227"/>
                      </a:lnTo>
                      <a:lnTo>
                        <a:pt x="199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12396" name="Freeform 10"/>
                <p:cNvSpPr>
                  <a:spLocks/>
                </p:cNvSpPr>
                <p:nvPr/>
              </p:nvSpPr>
              <p:spPr bwMode="auto">
                <a:xfrm>
                  <a:off x="748" y="2614"/>
                  <a:ext cx="1633" cy="317"/>
                </a:xfrm>
                <a:custGeom>
                  <a:avLst/>
                  <a:gdLst>
                    <a:gd name="T0" fmla="*/ 0 w 1633"/>
                    <a:gd name="T1" fmla="*/ 45 h 317"/>
                    <a:gd name="T2" fmla="*/ 318 w 1633"/>
                    <a:gd name="T3" fmla="*/ 226 h 317"/>
                    <a:gd name="T4" fmla="*/ 862 w 1633"/>
                    <a:gd name="T5" fmla="*/ 317 h 317"/>
                    <a:gd name="T6" fmla="*/ 1406 w 1633"/>
                    <a:gd name="T7" fmla="*/ 181 h 317"/>
                    <a:gd name="T8" fmla="*/ 1633 w 1633"/>
                    <a:gd name="T9" fmla="*/ 0 h 3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3"/>
                    <a:gd name="T16" fmla="*/ 0 h 317"/>
                    <a:gd name="T17" fmla="*/ 1633 w 1633"/>
                    <a:gd name="T18" fmla="*/ 317 h 3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3" h="317">
                      <a:moveTo>
                        <a:pt x="0" y="45"/>
                      </a:moveTo>
                      <a:lnTo>
                        <a:pt x="318" y="226"/>
                      </a:lnTo>
                      <a:lnTo>
                        <a:pt x="862" y="317"/>
                      </a:lnTo>
                      <a:lnTo>
                        <a:pt x="1406" y="181"/>
                      </a:lnTo>
                      <a:lnTo>
                        <a:pt x="1633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1239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1791" y="3158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98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2154" y="2795"/>
                  <a:ext cx="13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9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791" y="2795"/>
                  <a:ext cx="363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0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383" y="2931"/>
                  <a:ext cx="227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1" name="Line 15"/>
                <p:cNvSpPr>
                  <a:spLocks noChangeShapeType="1"/>
                </p:cNvSpPr>
                <p:nvPr/>
              </p:nvSpPr>
              <p:spPr bwMode="auto">
                <a:xfrm flipH="1" flipV="1">
                  <a:off x="1066" y="2840"/>
                  <a:ext cx="45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2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1973" y="2296"/>
                  <a:ext cx="181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3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154" y="2069"/>
                  <a:ext cx="318" cy="7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610" y="2296"/>
                  <a:ext cx="363" cy="6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5" name="Line 1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2387"/>
                  <a:ext cx="318" cy="5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066" y="2387"/>
                  <a:ext cx="226" cy="4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7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748" y="2251"/>
                  <a:ext cx="318" cy="5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8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748" y="2251"/>
                  <a:ext cx="0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0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748" y="1706"/>
                  <a:ext cx="182" cy="5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0" name="Line 24"/>
                <p:cNvSpPr>
                  <a:spLocks noChangeShapeType="1"/>
                </p:cNvSpPr>
                <p:nvPr/>
              </p:nvSpPr>
              <p:spPr bwMode="auto">
                <a:xfrm>
                  <a:off x="476" y="1570"/>
                  <a:ext cx="272" cy="6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1" name="Line 25"/>
                <p:cNvSpPr>
                  <a:spLocks noChangeShapeType="1"/>
                </p:cNvSpPr>
                <p:nvPr/>
              </p:nvSpPr>
              <p:spPr bwMode="auto">
                <a:xfrm>
                  <a:off x="930" y="1706"/>
                  <a:ext cx="362" cy="6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292" y="1797"/>
                  <a:ext cx="182" cy="5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3" name="Line 27"/>
                <p:cNvSpPr>
                  <a:spLocks noChangeShapeType="1"/>
                </p:cNvSpPr>
                <p:nvPr/>
              </p:nvSpPr>
              <p:spPr bwMode="auto">
                <a:xfrm>
                  <a:off x="1474" y="1797"/>
                  <a:ext cx="499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973" y="1752"/>
                  <a:ext cx="91" cy="5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5" name="Line 29"/>
                <p:cNvSpPr>
                  <a:spLocks noChangeShapeType="1"/>
                </p:cNvSpPr>
                <p:nvPr/>
              </p:nvSpPr>
              <p:spPr bwMode="auto">
                <a:xfrm>
                  <a:off x="2064" y="1752"/>
                  <a:ext cx="408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6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2472" y="1616"/>
                  <a:ext cx="0" cy="4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7" name="Line 31"/>
                <p:cNvSpPr>
                  <a:spLocks noChangeShapeType="1"/>
                </p:cNvSpPr>
                <p:nvPr/>
              </p:nvSpPr>
              <p:spPr bwMode="auto">
                <a:xfrm>
                  <a:off x="2472" y="1616"/>
                  <a:ext cx="90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8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2472" y="2069"/>
                  <a:ext cx="45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19" name="Line 33"/>
                <p:cNvSpPr>
                  <a:spLocks noChangeShapeType="1"/>
                </p:cNvSpPr>
                <p:nvPr/>
              </p:nvSpPr>
              <p:spPr bwMode="auto">
                <a:xfrm>
                  <a:off x="1066" y="2840"/>
                  <a:ext cx="317" cy="31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20" name="Line 34"/>
                <p:cNvSpPr>
                  <a:spLocks noChangeShapeType="1"/>
                </p:cNvSpPr>
                <p:nvPr/>
              </p:nvSpPr>
              <p:spPr bwMode="auto">
                <a:xfrm>
                  <a:off x="1610" y="2931"/>
                  <a:ext cx="181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21" name="Line 35"/>
                <p:cNvSpPr>
                  <a:spLocks noChangeShapeType="1"/>
                </p:cNvSpPr>
                <p:nvPr/>
              </p:nvSpPr>
              <p:spPr bwMode="auto">
                <a:xfrm flipH="1" flipV="1">
                  <a:off x="1383" y="3158"/>
                  <a:ext cx="408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422" name="Freeform 36"/>
                <p:cNvSpPr>
                  <a:spLocks/>
                </p:cNvSpPr>
                <p:nvPr/>
              </p:nvSpPr>
              <p:spPr bwMode="auto">
                <a:xfrm>
                  <a:off x="1111" y="2886"/>
                  <a:ext cx="1179" cy="272"/>
                </a:xfrm>
                <a:custGeom>
                  <a:avLst/>
                  <a:gdLst>
                    <a:gd name="T0" fmla="*/ 0 w 1179"/>
                    <a:gd name="T1" fmla="*/ 227 h 272"/>
                    <a:gd name="T2" fmla="*/ 272 w 1179"/>
                    <a:gd name="T3" fmla="*/ 272 h 272"/>
                    <a:gd name="T4" fmla="*/ 680 w 1179"/>
                    <a:gd name="T5" fmla="*/ 272 h 272"/>
                    <a:gd name="T6" fmla="*/ 1179 w 1179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79"/>
                    <a:gd name="T13" fmla="*/ 0 h 272"/>
                    <a:gd name="T14" fmla="*/ 1179 w 1179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79" h="272">
                      <a:moveTo>
                        <a:pt x="0" y="227"/>
                      </a:moveTo>
                      <a:lnTo>
                        <a:pt x="272" y="272"/>
                      </a:lnTo>
                      <a:lnTo>
                        <a:pt x="680" y="272"/>
                      </a:lnTo>
                      <a:lnTo>
                        <a:pt x="1179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</p:grpSp>
        </p:grpSp>
        <p:grpSp>
          <p:nvGrpSpPr>
            <p:cNvPr id="12370" name="Group 37"/>
            <p:cNvGrpSpPr>
              <a:grpSpLocks/>
            </p:cNvGrpSpPr>
            <p:nvPr/>
          </p:nvGrpSpPr>
          <p:grpSpPr bwMode="auto">
            <a:xfrm>
              <a:off x="5327651" y="3692523"/>
              <a:ext cx="2586041" cy="2332028"/>
              <a:chOff x="476" y="346"/>
              <a:chExt cx="2223" cy="1950"/>
            </a:xfrm>
          </p:grpSpPr>
          <p:sp>
            <p:nvSpPr>
              <p:cNvPr id="12371" name="Line 38"/>
              <p:cNvSpPr>
                <a:spLocks noChangeShapeType="1"/>
              </p:cNvSpPr>
              <p:nvPr/>
            </p:nvSpPr>
            <p:spPr bwMode="auto">
              <a:xfrm>
                <a:off x="1292" y="1389"/>
                <a:ext cx="363" cy="4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2" name="Line 39"/>
              <p:cNvSpPr>
                <a:spLocks noChangeShapeType="1"/>
              </p:cNvSpPr>
              <p:nvPr/>
            </p:nvSpPr>
            <p:spPr bwMode="auto">
              <a:xfrm flipV="1">
                <a:off x="1983" y="1209"/>
                <a:ext cx="363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3" name="Line 40"/>
              <p:cNvSpPr>
                <a:spLocks noChangeShapeType="1"/>
              </p:cNvSpPr>
              <p:nvPr/>
            </p:nvSpPr>
            <p:spPr bwMode="auto">
              <a:xfrm flipV="1">
                <a:off x="2154" y="1616"/>
                <a:ext cx="272" cy="18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4" name="Line 41"/>
              <p:cNvSpPr>
                <a:spLocks noChangeShapeType="1"/>
              </p:cNvSpPr>
              <p:nvPr/>
            </p:nvSpPr>
            <p:spPr bwMode="auto">
              <a:xfrm flipV="1">
                <a:off x="2472" y="844"/>
                <a:ext cx="181" cy="22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5" name="Line 42"/>
              <p:cNvSpPr>
                <a:spLocks noChangeShapeType="1"/>
              </p:cNvSpPr>
              <p:nvPr/>
            </p:nvSpPr>
            <p:spPr bwMode="auto">
              <a:xfrm>
                <a:off x="476" y="572"/>
                <a:ext cx="0" cy="22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6" name="Line 43"/>
              <p:cNvSpPr>
                <a:spLocks noChangeShapeType="1"/>
              </p:cNvSpPr>
              <p:nvPr/>
            </p:nvSpPr>
            <p:spPr bwMode="auto">
              <a:xfrm>
                <a:off x="748" y="1253"/>
                <a:ext cx="318" cy="1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7" name="Line 44"/>
              <p:cNvSpPr>
                <a:spLocks noChangeShapeType="1"/>
              </p:cNvSpPr>
              <p:nvPr/>
            </p:nvSpPr>
            <p:spPr bwMode="auto">
              <a:xfrm>
                <a:off x="748" y="1661"/>
                <a:ext cx="182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8" name="Line 45"/>
              <p:cNvSpPr>
                <a:spLocks noChangeShapeType="1"/>
              </p:cNvSpPr>
              <p:nvPr/>
            </p:nvSpPr>
            <p:spPr bwMode="auto">
              <a:xfrm>
                <a:off x="1066" y="1842"/>
                <a:ext cx="363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79" name="Line 46"/>
              <p:cNvSpPr>
                <a:spLocks noChangeShapeType="1"/>
              </p:cNvSpPr>
              <p:nvPr/>
            </p:nvSpPr>
            <p:spPr bwMode="auto">
              <a:xfrm>
                <a:off x="1111" y="2115"/>
                <a:ext cx="45" cy="9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0" name="Line 47"/>
              <p:cNvSpPr>
                <a:spLocks noChangeShapeType="1"/>
              </p:cNvSpPr>
              <p:nvPr/>
            </p:nvSpPr>
            <p:spPr bwMode="auto">
              <a:xfrm>
                <a:off x="1338" y="2160"/>
                <a:ext cx="3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1" name="Line 48"/>
              <p:cNvSpPr>
                <a:spLocks noChangeShapeType="1"/>
              </p:cNvSpPr>
              <p:nvPr/>
            </p:nvSpPr>
            <p:spPr bwMode="auto">
              <a:xfrm flipV="1">
                <a:off x="1791" y="2069"/>
                <a:ext cx="363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2" name="Line 49"/>
              <p:cNvSpPr>
                <a:spLocks noChangeShapeType="1"/>
              </p:cNvSpPr>
              <p:nvPr/>
            </p:nvSpPr>
            <p:spPr bwMode="auto">
              <a:xfrm>
                <a:off x="1791" y="2296"/>
                <a:ext cx="3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3" name="Line 50"/>
              <p:cNvSpPr>
                <a:spLocks noChangeShapeType="1"/>
              </p:cNvSpPr>
              <p:nvPr/>
            </p:nvSpPr>
            <p:spPr bwMode="auto">
              <a:xfrm>
                <a:off x="567" y="1162"/>
                <a:ext cx="136" cy="18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4" name="Line 51"/>
              <p:cNvSpPr>
                <a:spLocks noChangeShapeType="1"/>
              </p:cNvSpPr>
              <p:nvPr/>
            </p:nvSpPr>
            <p:spPr bwMode="auto">
              <a:xfrm flipV="1">
                <a:off x="1610" y="1797"/>
                <a:ext cx="408" cy="1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5" name="Line 52"/>
              <p:cNvSpPr>
                <a:spLocks noChangeShapeType="1"/>
              </p:cNvSpPr>
              <p:nvPr/>
            </p:nvSpPr>
            <p:spPr bwMode="auto">
              <a:xfrm>
                <a:off x="930" y="708"/>
                <a:ext cx="317" cy="22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6" name="Line 53"/>
              <p:cNvSpPr>
                <a:spLocks noChangeShapeType="1"/>
              </p:cNvSpPr>
              <p:nvPr/>
            </p:nvSpPr>
            <p:spPr bwMode="auto">
              <a:xfrm>
                <a:off x="1474" y="799"/>
                <a:ext cx="453" cy="1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7" name="Line 54"/>
              <p:cNvSpPr>
                <a:spLocks noChangeShapeType="1"/>
              </p:cNvSpPr>
              <p:nvPr/>
            </p:nvSpPr>
            <p:spPr bwMode="auto">
              <a:xfrm flipV="1">
                <a:off x="2064" y="708"/>
                <a:ext cx="408" cy="4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8" name="Line 55"/>
              <p:cNvSpPr>
                <a:spLocks noChangeShapeType="1"/>
              </p:cNvSpPr>
              <p:nvPr/>
            </p:nvSpPr>
            <p:spPr bwMode="auto">
              <a:xfrm flipV="1">
                <a:off x="2472" y="436"/>
                <a:ext cx="227" cy="18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89" name="Line 56"/>
              <p:cNvSpPr>
                <a:spLocks noChangeShapeType="1"/>
              </p:cNvSpPr>
              <p:nvPr/>
            </p:nvSpPr>
            <p:spPr bwMode="auto">
              <a:xfrm flipV="1">
                <a:off x="2562" y="663"/>
                <a:ext cx="46" cy="18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390" name="Line 57"/>
              <p:cNvSpPr>
                <a:spLocks noChangeShapeType="1"/>
              </p:cNvSpPr>
              <p:nvPr/>
            </p:nvSpPr>
            <p:spPr bwMode="auto">
              <a:xfrm flipV="1">
                <a:off x="2562" y="346"/>
                <a:ext cx="46" cy="18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grpSp>
        <p:nvGrpSpPr>
          <p:cNvPr id="6" name="グループ化 300"/>
          <p:cNvGrpSpPr>
            <a:grpSpLocks/>
          </p:cNvGrpSpPr>
          <p:nvPr/>
        </p:nvGrpSpPr>
        <p:grpSpPr bwMode="auto">
          <a:xfrm>
            <a:off x="6553200" y="5257800"/>
            <a:ext cx="1600200" cy="1600200"/>
            <a:chOff x="6553200" y="5257801"/>
            <a:chExt cx="1600200" cy="1600199"/>
          </a:xfrm>
        </p:grpSpPr>
        <p:grpSp>
          <p:nvGrpSpPr>
            <p:cNvPr id="12295" name="グループ化 190"/>
            <p:cNvGrpSpPr>
              <a:grpSpLocks/>
            </p:cNvGrpSpPr>
            <p:nvPr/>
          </p:nvGrpSpPr>
          <p:grpSpPr bwMode="auto">
            <a:xfrm>
              <a:off x="6553200" y="5257801"/>
              <a:ext cx="1600200" cy="1600199"/>
              <a:chOff x="5327650" y="3581400"/>
              <a:chExt cx="2586038" cy="2447925"/>
            </a:xfrm>
          </p:grpSpPr>
          <p:grpSp>
            <p:nvGrpSpPr>
              <p:cNvPr id="12315" name="Group 4"/>
              <p:cNvGrpSpPr>
                <a:grpSpLocks/>
              </p:cNvGrpSpPr>
              <p:nvPr/>
            </p:nvGrpSpPr>
            <p:grpSpPr bwMode="auto">
              <a:xfrm>
                <a:off x="5334000" y="3583031"/>
                <a:ext cx="2427288" cy="2446294"/>
                <a:chOff x="113" y="1934"/>
                <a:chExt cx="1392" cy="1500"/>
              </a:xfrm>
            </p:grpSpPr>
            <p:sp>
              <p:nvSpPr>
                <p:cNvPr id="12337" name="Freeform 5"/>
                <p:cNvSpPr>
                  <a:spLocks/>
                </p:cNvSpPr>
                <p:nvPr/>
              </p:nvSpPr>
              <p:spPr bwMode="auto">
                <a:xfrm>
                  <a:off x="118" y="2132"/>
                  <a:ext cx="1386" cy="1302"/>
                </a:xfrm>
                <a:custGeom>
                  <a:avLst/>
                  <a:gdLst>
                    <a:gd name="T0" fmla="*/ 0 w 1386"/>
                    <a:gd name="T1" fmla="*/ 52 h 1302"/>
                    <a:gd name="T2" fmla="*/ 56 w 1386"/>
                    <a:gd name="T3" fmla="*/ 470 h 1302"/>
                    <a:gd name="T4" fmla="*/ 178 w 1386"/>
                    <a:gd name="T5" fmla="*/ 836 h 1302"/>
                    <a:gd name="T6" fmla="*/ 418 w 1386"/>
                    <a:gd name="T7" fmla="*/ 1166 h 1302"/>
                    <a:gd name="T8" fmla="*/ 874 w 1386"/>
                    <a:gd name="T9" fmla="*/ 1302 h 1302"/>
                    <a:gd name="T10" fmla="*/ 1202 w 1386"/>
                    <a:gd name="T11" fmla="*/ 1000 h 1302"/>
                    <a:gd name="T12" fmla="*/ 1356 w 1386"/>
                    <a:gd name="T13" fmla="*/ 532 h 1302"/>
                    <a:gd name="T14" fmla="*/ 1386 w 1386"/>
                    <a:gd name="T15" fmla="*/ 232 h 1302"/>
                    <a:gd name="T16" fmla="*/ 1386 w 1386"/>
                    <a:gd name="T17" fmla="*/ 0 h 1302"/>
                    <a:gd name="T18" fmla="*/ 1328 w 1386"/>
                    <a:gd name="T19" fmla="*/ 66 h 1302"/>
                    <a:gd name="T20" fmla="*/ 1056 w 1386"/>
                    <a:gd name="T21" fmla="*/ 166 h 1302"/>
                    <a:gd name="T22" fmla="*/ 664 w 1386"/>
                    <a:gd name="T23" fmla="*/ 198 h 1302"/>
                    <a:gd name="T24" fmla="*/ 294 w 1386"/>
                    <a:gd name="T25" fmla="*/ 152 h 1302"/>
                    <a:gd name="T26" fmla="*/ 0 w 1386"/>
                    <a:gd name="T27" fmla="*/ 52 h 130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386"/>
                    <a:gd name="T43" fmla="*/ 0 h 1302"/>
                    <a:gd name="T44" fmla="*/ 1386 w 1386"/>
                    <a:gd name="T45" fmla="*/ 1302 h 130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386" h="1302">
                      <a:moveTo>
                        <a:pt x="0" y="52"/>
                      </a:moveTo>
                      <a:lnTo>
                        <a:pt x="56" y="470"/>
                      </a:lnTo>
                      <a:lnTo>
                        <a:pt x="178" y="836"/>
                      </a:lnTo>
                      <a:lnTo>
                        <a:pt x="418" y="1166"/>
                      </a:lnTo>
                      <a:lnTo>
                        <a:pt x="874" y="1302"/>
                      </a:lnTo>
                      <a:lnTo>
                        <a:pt x="1202" y="1000"/>
                      </a:lnTo>
                      <a:lnTo>
                        <a:pt x="1356" y="532"/>
                      </a:lnTo>
                      <a:lnTo>
                        <a:pt x="1386" y="232"/>
                      </a:lnTo>
                      <a:lnTo>
                        <a:pt x="1386" y="0"/>
                      </a:lnTo>
                      <a:lnTo>
                        <a:pt x="1328" y="66"/>
                      </a:lnTo>
                      <a:lnTo>
                        <a:pt x="1056" y="166"/>
                      </a:lnTo>
                      <a:lnTo>
                        <a:pt x="664" y="198"/>
                      </a:lnTo>
                      <a:lnTo>
                        <a:pt x="294" y="152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grpSp>
              <p:nvGrpSpPr>
                <p:cNvPr id="12338" name="Group 6"/>
                <p:cNvGrpSpPr>
                  <a:grpSpLocks/>
                </p:cNvGrpSpPr>
                <p:nvPr/>
              </p:nvGrpSpPr>
              <p:grpSpPr bwMode="auto">
                <a:xfrm>
                  <a:off x="113" y="1934"/>
                  <a:ext cx="1392" cy="1498"/>
                  <a:chOff x="476" y="1253"/>
                  <a:chExt cx="2086" cy="2041"/>
                </a:xfrm>
              </p:grpSpPr>
              <p:sp>
                <p:nvSpPr>
                  <p:cNvPr id="12339" name="Freeform 7"/>
                  <p:cNvSpPr>
                    <a:spLocks/>
                  </p:cNvSpPr>
                  <p:nvPr/>
                </p:nvSpPr>
                <p:spPr bwMode="auto">
                  <a:xfrm>
                    <a:off x="476" y="1253"/>
                    <a:ext cx="2086" cy="545"/>
                  </a:xfrm>
                  <a:custGeom>
                    <a:avLst/>
                    <a:gdLst>
                      <a:gd name="T0" fmla="*/ 907 w 2086"/>
                      <a:gd name="T1" fmla="*/ 0 h 1089"/>
                      <a:gd name="T2" fmla="*/ 499 w 2086"/>
                      <a:gd name="T3" fmla="*/ 1 h 1089"/>
                      <a:gd name="T4" fmla="*/ 91 w 2086"/>
                      <a:gd name="T5" fmla="*/ 1 h 1089"/>
                      <a:gd name="T6" fmla="*/ 0 w 2086"/>
                      <a:gd name="T7" fmla="*/ 1 h 1089"/>
                      <a:gd name="T8" fmla="*/ 453 w 2086"/>
                      <a:gd name="T9" fmla="*/ 1 h 1089"/>
                      <a:gd name="T10" fmla="*/ 998 w 2086"/>
                      <a:gd name="T11" fmla="*/ 1 h 1089"/>
                      <a:gd name="T12" fmla="*/ 1587 w 2086"/>
                      <a:gd name="T13" fmla="*/ 1 h 1089"/>
                      <a:gd name="T14" fmla="*/ 1996 w 2086"/>
                      <a:gd name="T15" fmla="*/ 1 h 1089"/>
                      <a:gd name="T16" fmla="*/ 2086 w 2086"/>
                      <a:gd name="T17" fmla="*/ 1 h 1089"/>
                      <a:gd name="T18" fmla="*/ 1996 w 2086"/>
                      <a:gd name="T19" fmla="*/ 1 h 1089"/>
                      <a:gd name="T20" fmla="*/ 1270 w 2086"/>
                      <a:gd name="T21" fmla="*/ 1 h 1089"/>
                      <a:gd name="T22" fmla="*/ 907 w 2086"/>
                      <a:gd name="T23" fmla="*/ 0 h 1089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86"/>
                      <a:gd name="T37" fmla="*/ 0 h 1089"/>
                      <a:gd name="T38" fmla="*/ 2086 w 2086"/>
                      <a:gd name="T39" fmla="*/ 1089 h 1089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86" h="1089">
                        <a:moveTo>
                          <a:pt x="907" y="0"/>
                        </a:moveTo>
                        <a:lnTo>
                          <a:pt x="499" y="137"/>
                        </a:lnTo>
                        <a:lnTo>
                          <a:pt x="91" y="409"/>
                        </a:lnTo>
                        <a:lnTo>
                          <a:pt x="0" y="681"/>
                        </a:lnTo>
                        <a:lnTo>
                          <a:pt x="453" y="953"/>
                        </a:lnTo>
                        <a:lnTo>
                          <a:pt x="998" y="1089"/>
                        </a:lnTo>
                        <a:lnTo>
                          <a:pt x="1587" y="998"/>
                        </a:lnTo>
                        <a:lnTo>
                          <a:pt x="1996" y="726"/>
                        </a:lnTo>
                        <a:lnTo>
                          <a:pt x="2086" y="545"/>
                        </a:lnTo>
                        <a:lnTo>
                          <a:pt x="1996" y="363"/>
                        </a:lnTo>
                        <a:lnTo>
                          <a:pt x="1270" y="91"/>
                        </a:lnTo>
                        <a:lnTo>
                          <a:pt x="90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1pPr>
                    <a:lvl2pPr marL="742950" indent="-28575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2pPr>
                    <a:lvl3pPr marL="11430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3pPr>
                    <a:lvl4pPr marL="16002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4pPr>
                    <a:lvl5pPr marL="20574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9pPr>
                  </a:lstStyle>
                  <a:p>
                    <a:pPr eaLnBrk="1" hangingPunct="1"/>
                    <a:endParaRPr lang="ja-JP" altLang="en-US"/>
                  </a:p>
                </p:txBody>
              </p:sp>
              <p:sp>
                <p:nvSpPr>
                  <p:cNvPr id="12340" name="Freeform 8"/>
                  <p:cNvSpPr>
                    <a:spLocks/>
                  </p:cNvSpPr>
                  <p:nvPr/>
                </p:nvSpPr>
                <p:spPr bwMode="auto">
                  <a:xfrm>
                    <a:off x="476" y="1525"/>
                    <a:ext cx="2086" cy="1769"/>
                  </a:xfrm>
                  <a:custGeom>
                    <a:avLst/>
                    <a:gdLst>
                      <a:gd name="T0" fmla="*/ 0 w 2086"/>
                      <a:gd name="T1" fmla="*/ 45 h 1769"/>
                      <a:gd name="T2" fmla="*/ 91 w 2086"/>
                      <a:gd name="T3" fmla="*/ 635 h 1769"/>
                      <a:gd name="T4" fmla="*/ 272 w 2086"/>
                      <a:gd name="T5" fmla="*/ 1134 h 1769"/>
                      <a:gd name="T6" fmla="*/ 635 w 2086"/>
                      <a:gd name="T7" fmla="*/ 1588 h 1769"/>
                      <a:gd name="T8" fmla="*/ 1315 w 2086"/>
                      <a:gd name="T9" fmla="*/ 1769 h 1769"/>
                      <a:gd name="T10" fmla="*/ 1814 w 2086"/>
                      <a:gd name="T11" fmla="*/ 1361 h 1769"/>
                      <a:gd name="T12" fmla="*/ 2041 w 2086"/>
                      <a:gd name="T13" fmla="*/ 726 h 1769"/>
                      <a:gd name="T14" fmla="*/ 2086 w 2086"/>
                      <a:gd name="T15" fmla="*/ 317 h 1769"/>
                      <a:gd name="T16" fmla="*/ 2086 w 2086"/>
                      <a:gd name="T17" fmla="*/ 0 h 176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2086"/>
                      <a:gd name="T28" fmla="*/ 0 h 1769"/>
                      <a:gd name="T29" fmla="*/ 2086 w 2086"/>
                      <a:gd name="T30" fmla="*/ 1769 h 1769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2086" h="1769">
                        <a:moveTo>
                          <a:pt x="0" y="45"/>
                        </a:moveTo>
                        <a:lnTo>
                          <a:pt x="91" y="635"/>
                        </a:lnTo>
                        <a:lnTo>
                          <a:pt x="272" y="1134"/>
                        </a:lnTo>
                        <a:lnTo>
                          <a:pt x="635" y="1588"/>
                        </a:lnTo>
                        <a:lnTo>
                          <a:pt x="1315" y="1769"/>
                        </a:lnTo>
                        <a:lnTo>
                          <a:pt x="1814" y="1361"/>
                        </a:lnTo>
                        <a:lnTo>
                          <a:pt x="2041" y="726"/>
                        </a:lnTo>
                        <a:lnTo>
                          <a:pt x="2086" y="317"/>
                        </a:lnTo>
                        <a:lnTo>
                          <a:pt x="2086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1pPr>
                    <a:lvl2pPr marL="742950" indent="-28575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2pPr>
                    <a:lvl3pPr marL="11430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3pPr>
                    <a:lvl4pPr marL="16002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4pPr>
                    <a:lvl5pPr marL="20574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9pPr>
                  </a:lstStyle>
                  <a:p>
                    <a:pPr eaLnBrk="1" hangingPunct="1"/>
                    <a:endParaRPr lang="ja-JP" altLang="en-US"/>
                  </a:p>
                </p:txBody>
              </p:sp>
              <p:sp>
                <p:nvSpPr>
                  <p:cNvPr id="12341" name="Freeform 9"/>
                  <p:cNvSpPr>
                    <a:spLocks/>
                  </p:cNvSpPr>
                  <p:nvPr/>
                </p:nvSpPr>
                <p:spPr bwMode="auto">
                  <a:xfrm>
                    <a:off x="567" y="1842"/>
                    <a:ext cx="1995" cy="545"/>
                  </a:xfrm>
                  <a:custGeom>
                    <a:avLst/>
                    <a:gdLst>
                      <a:gd name="T0" fmla="*/ 0 w 1995"/>
                      <a:gd name="T1" fmla="*/ 318 h 545"/>
                      <a:gd name="T2" fmla="*/ 181 w 1995"/>
                      <a:gd name="T3" fmla="*/ 409 h 545"/>
                      <a:gd name="T4" fmla="*/ 725 w 1995"/>
                      <a:gd name="T5" fmla="*/ 545 h 545"/>
                      <a:gd name="T6" fmla="*/ 1406 w 1995"/>
                      <a:gd name="T7" fmla="*/ 454 h 545"/>
                      <a:gd name="T8" fmla="*/ 1905 w 1995"/>
                      <a:gd name="T9" fmla="*/ 227 h 545"/>
                      <a:gd name="T10" fmla="*/ 1995 w 1995"/>
                      <a:gd name="T11" fmla="*/ 0 h 54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995"/>
                      <a:gd name="T19" fmla="*/ 0 h 545"/>
                      <a:gd name="T20" fmla="*/ 1995 w 1995"/>
                      <a:gd name="T21" fmla="*/ 545 h 54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995" h="545">
                        <a:moveTo>
                          <a:pt x="0" y="318"/>
                        </a:moveTo>
                        <a:lnTo>
                          <a:pt x="181" y="409"/>
                        </a:lnTo>
                        <a:lnTo>
                          <a:pt x="725" y="545"/>
                        </a:lnTo>
                        <a:lnTo>
                          <a:pt x="1406" y="454"/>
                        </a:lnTo>
                        <a:lnTo>
                          <a:pt x="1905" y="227"/>
                        </a:lnTo>
                        <a:lnTo>
                          <a:pt x="1995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1pPr>
                    <a:lvl2pPr marL="742950" indent="-28575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2pPr>
                    <a:lvl3pPr marL="11430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3pPr>
                    <a:lvl4pPr marL="16002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4pPr>
                    <a:lvl5pPr marL="20574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9pPr>
                  </a:lstStyle>
                  <a:p>
                    <a:pPr eaLnBrk="1" hangingPunct="1"/>
                    <a:endParaRPr lang="ja-JP" altLang="en-US"/>
                  </a:p>
                </p:txBody>
              </p:sp>
              <p:sp>
                <p:nvSpPr>
                  <p:cNvPr id="12342" name="Freeform 10"/>
                  <p:cNvSpPr>
                    <a:spLocks/>
                  </p:cNvSpPr>
                  <p:nvPr/>
                </p:nvSpPr>
                <p:spPr bwMode="auto">
                  <a:xfrm>
                    <a:off x="748" y="2614"/>
                    <a:ext cx="1633" cy="317"/>
                  </a:xfrm>
                  <a:custGeom>
                    <a:avLst/>
                    <a:gdLst>
                      <a:gd name="T0" fmla="*/ 0 w 1633"/>
                      <a:gd name="T1" fmla="*/ 45 h 317"/>
                      <a:gd name="T2" fmla="*/ 318 w 1633"/>
                      <a:gd name="T3" fmla="*/ 226 h 317"/>
                      <a:gd name="T4" fmla="*/ 862 w 1633"/>
                      <a:gd name="T5" fmla="*/ 317 h 317"/>
                      <a:gd name="T6" fmla="*/ 1406 w 1633"/>
                      <a:gd name="T7" fmla="*/ 181 h 317"/>
                      <a:gd name="T8" fmla="*/ 1633 w 1633"/>
                      <a:gd name="T9" fmla="*/ 0 h 3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33"/>
                      <a:gd name="T16" fmla="*/ 0 h 317"/>
                      <a:gd name="T17" fmla="*/ 1633 w 1633"/>
                      <a:gd name="T18" fmla="*/ 317 h 3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33" h="317">
                        <a:moveTo>
                          <a:pt x="0" y="45"/>
                        </a:moveTo>
                        <a:lnTo>
                          <a:pt x="318" y="226"/>
                        </a:lnTo>
                        <a:lnTo>
                          <a:pt x="862" y="317"/>
                        </a:lnTo>
                        <a:lnTo>
                          <a:pt x="1406" y="181"/>
                        </a:lnTo>
                        <a:lnTo>
                          <a:pt x="1633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1pPr>
                    <a:lvl2pPr marL="742950" indent="-28575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2pPr>
                    <a:lvl3pPr marL="11430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3pPr>
                    <a:lvl4pPr marL="16002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4pPr>
                    <a:lvl5pPr marL="20574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9pPr>
                  </a:lstStyle>
                  <a:p>
                    <a:pPr eaLnBrk="1" hangingPunct="1"/>
                    <a:endParaRPr lang="ja-JP" altLang="en-US"/>
                  </a:p>
                </p:txBody>
              </p:sp>
              <p:sp>
                <p:nvSpPr>
                  <p:cNvPr id="12343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91" y="3158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44" name="Line 1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154" y="2795"/>
                    <a:ext cx="136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45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91" y="2795"/>
                    <a:ext cx="363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46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3" y="2931"/>
                    <a:ext cx="227" cy="22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47" name="Line 1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066" y="2840"/>
                    <a:ext cx="45" cy="27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48" name="Line 1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973" y="2296"/>
                    <a:ext cx="181" cy="4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49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54" y="2069"/>
                    <a:ext cx="318" cy="72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0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10" y="2296"/>
                    <a:ext cx="363" cy="63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1" name="Line 1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2387"/>
                    <a:ext cx="318" cy="5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2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66" y="2387"/>
                    <a:ext cx="226" cy="45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3" name="Line 2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48" y="2251"/>
                    <a:ext cx="318" cy="58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4" name="Line 2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48" y="2251"/>
                    <a:ext cx="0" cy="4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5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48" y="1706"/>
                    <a:ext cx="182" cy="54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476" y="1570"/>
                    <a:ext cx="272" cy="68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30" y="1706"/>
                    <a:ext cx="362" cy="68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8" name="Line 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92" y="1797"/>
                    <a:ext cx="182" cy="59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5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1797"/>
                    <a:ext cx="499" cy="4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0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73" y="1752"/>
                    <a:ext cx="91" cy="5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1752"/>
                    <a:ext cx="408" cy="31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2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72" y="1616"/>
                    <a:ext cx="0" cy="45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472" y="1616"/>
                    <a:ext cx="90" cy="22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4" name="Line 3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472" y="2069"/>
                    <a:ext cx="45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066" y="2840"/>
                    <a:ext cx="317" cy="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610" y="2931"/>
                    <a:ext cx="181" cy="22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7" name="Line 3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383" y="3158"/>
                    <a:ext cx="408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2368" name="Freeform 36"/>
                  <p:cNvSpPr>
                    <a:spLocks/>
                  </p:cNvSpPr>
                  <p:nvPr/>
                </p:nvSpPr>
                <p:spPr bwMode="auto">
                  <a:xfrm>
                    <a:off x="1111" y="2886"/>
                    <a:ext cx="1179" cy="272"/>
                  </a:xfrm>
                  <a:custGeom>
                    <a:avLst/>
                    <a:gdLst>
                      <a:gd name="T0" fmla="*/ 0 w 1179"/>
                      <a:gd name="T1" fmla="*/ 227 h 272"/>
                      <a:gd name="T2" fmla="*/ 272 w 1179"/>
                      <a:gd name="T3" fmla="*/ 272 h 272"/>
                      <a:gd name="T4" fmla="*/ 680 w 1179"/>
                      <a:gd name="T5" fmla="*/ 272 h 272"/>
                      <a:gd name="T6" fmla="*/ 1179 w 1179"/>
                      <a:gd name="T7" fmla="*/ 0 h 27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79"/>
                      <a:gd name="T13" fmla="*/ 0 h 272"/>
                      <a:gd name="T14" fmla="*/ 1179 w 1179"/>
                      <a:gd name="T15" fmla="*/ 272 h 27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79" h="272">
                        <a:moveTo>
                          <a:pt x="0" y="227"/>
                        </a:moveTo>
                        <a:lnTo>
                          <a:pt x="272" y="272"/>
                        </a:lnTo>
                        <a:lnTo>
                          <a:pt x="680" y="272"/>
                        </a:lnTo>
                        <a:lnTo>
                          <a:pt x="1179" y="0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1pPr>
                    <a:lvl2pPr marL="742950" indent="-28575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2pPr>
                    <a:lvl3pPr marL="11430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3pPr>
                    <a:lvl4pPr marL="16002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4pPr>
                    <a:lvl5pPr marL="2057400" indent="-228600" eaLnBrk="0" hangingPunct="0"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bg1"/>
                        </a:solidFill>
                        <a:latin typeface="Arial" charset="0"/>
                        <a:ea typeface="ＭＳ Ｐゴシック" pitchFamily="50" charset="-128"/>
                      </a:defRPr>
                    </a:lvl9pPr>
                  </a:lstStyle>
                  <a:p>
                    <a:pPr eaLnBrk="1" hangingPunct="1"/>
                    <a:endParaRPr lang="ja-JP" altLang="en-US"/>
                  </a:p>
                </p:txBody>
              </p:sp>
            </p:grpSp>
          </p:grpSp>
          <p:grpSp>
            <p:nvGrpSpPr>
              <p:cNvPr id="12316" name="Group 37"/>
              <p:cNvGrpSpPr>
                <a:grpSpLocks/>
              </p:cNvGrpSpPr>
              <p:nvPr/>
            </p:nvGrpSpPr>
            <p:grpSpPr bwMode="auto">
              <a:xfrm>
                <a:off x="5327651" y="3692525"/>
                <a:ext cx="2586041" cy="2332028"/>
                <a:chOff x="476" y="346"/>
                <a:chExt cx="2223" cy="1950"/>
              </a:xfrm>
            </p:grpSpPr>
            <p:sp>
              <p:nvSpPr>
                <p:cNvPr id="12317" name="Line 38"/>
                <p:cNvSpPr>
                  <a:spLocks noChangeShapeType="1"/>
                </p:cNvSpPr>
                <p:nvPr/>
              </p:nvSpPr>
              <p:spPr bwMode="auto">
                <a:xfrm>
                  <a:off x="1292" y="1389"/>
                  <a:ext cx="363" cy="45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1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983" y="1209"/>
                  <a:ext cx="363" cy="9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19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154" y="1616"/>
                  <a:ext cx="272" cy="18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0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472" y="844"/>
                  <a:ext cx="181" cy="228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1" name="Line 42"/>
                <p:cNvSpPr>
                  <a:spLocks noChangeShapeType="1"/>
                </p:cNvSpPr>
                <p:nvPr/>
              </p:nvSpPr>
              <p:spPr bwMode="auto">
                <a:xfrm>
                  <a:off x="476" y="572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2" name="Line 43"/>
                <p:cNvSpPr>
                  <a:spLocks noChangeShapeType="1"/>
                </p:cNvSpPr>
                <p:nvPr/>
              </p:nvSpPr>
              <p:spPr bwMode="auto">
                <a:xfrm>
                  <a:off x="748" y="1253"/>
                  <a:ext cx="318" cy="13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3" name="Line 44"/>
                <p:cNvSpPr>
                  <a:spLocks noChangeShapeType="1"/>
                </p:cNvSpPr>
                <p:nvPr/>
              </p:nvSpPr>
              <p:spPr bwMode="auto">
                <a:xfrm>
                  <a:off x="748" y="1661"/>
                  <a:ext cx="182" cy="9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4" name="Line 45"/>
                <p:cNvSpPr>
                  <a:spLocks noChangeShapeType="1"/>
                </p:cNvSpPr>
                <p:nvPr/>
              </p:nvSpPr>
              <p:spPr bwMode="auto">
                <a:xfrm>
                  <a:off x="1066" y="1842"/>
                  <a:ext cx="363" cy="9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5" name="Line 46"/>
                <p:cNvSpPr>
                  <a:spLocks noChangeShapeType="1"/>
                </p:cNvSpPr>
                <p:nvPr/>
              </p:nvSpPr>
              <p:spPr bwMode="auto">
                <a:xfrm>
                  <a:off x="1111" y="2115"/>
                  <a:ext cx="45" cy="9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6" name="Line 47"/>
                <p:cNvSpPr>
                  <a:spLocks noChangeShapeType="1"/>
                </p:cNvSpPr>
                <p:nvPr/>
              </p:nvSpPr>
              <p:spPr bwMode="auto">
                <a:xfrm>
                  <a:off x="1338" y="2160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1791" y="2069"/>
                  <a:ext cx="363" cy="9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8" name="Line 49"/>
                <p:cNvSpPr>
                  <a:spLocks noChangeShapeType="1"/>
                </p:cNvSpPr>
                <p:nvPr/>
              </p:nvSpPr>
              <p:spPr bwMode="auto">
                <a:xfrm>
                  <a:off x="1791" y="2296"/>
                  <a:ext cx="363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29" name="Line 50"/>
                <p:cNvSpPr>
                  <a:spLocks noChangeShapeType="1"/>
                </p:cNvSpPr>
                <p:nvPr/>
              </p:nvSpPr>
              <p:spPr bwMode="auto">
                <a:xfrm>
                  <a:off x="567" y="1162"/>
                  <a:ext cx="136" cy="18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1610" y="1797"/>
                  <a:ext cx="408" cy="13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1" name="Line 52"/>
                <p:cNvSpPr>
                  <a:spLocks noChangeShapeType="1"/>
                </p:cNvSpPr>
                <p:nvPr/>
              </p:nvSpPr>
              <p:spPr bwMode="auto">
                <a:xfrm>
                  <a:off x="930" y="708"/>
                  <a:ext cx="317" cy="227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2" name="Line 53"/>
                <p:cNvSpPr>
                  <a:spLocks noChangeShapeType="1"/>
                </p:cNvSpPr>
                <p:nvPr/>
              </p:nvSpPr>
              <p:spPr bwMode="auto">
                <a:xfrm>
                  <a:off x="1474" y="799"/>
                  <a:ext cx="453" cy="13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064" y="708"/>
                  <a:ext cx="408" cy="4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4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472" y="436"/>
                  <a:ext cx="227" cy="18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562" y="663"/>
                  <a:ext cx="46" cy="18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2336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562" y="346"/>
                  <a:ext cx="46" cy="18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12296" name="Line 296"/>
            <p:cNvSpPr>
              <a:spLocks noChangeShapeType="1"/>
            </p:cNvSpPr>
            <p:nvPr/>
          </p:nvSpPr>
          <p:spPr bwMode="auto">
            <a:xfrm>
              <a:off x="7070200" y="5511153"/>
              <a:ext cx="184015" cy="4531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7" name="Line 297"/>
            <p:cNvSpPr>
              <a:spLocks noChangeShapeType="1"/>
            </p:cNvSpPr>
            <p:nvPr/>
          </p:nvSpPr>
          <p:spPr bwMode="auto">
            <a:xfrm>
              <a:off x="7334030" y="5537154"/>
              <a:ext cx="2204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8" name="Line 298"/>
            <p:cNvSpPr>
              <a:spLocks noChangeShapeType="1"/>
            </p:cNvSpPr>
            <p:nvPr/>
          </p:nvSpPr>
          <p:spPr bwMode="auto">
            <a:xfrm flipV="1">
              <a:off x="7593526" y="5478836"/>
              <a:ext cx="184015" cy="4531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9" name="Line 299"/>
            <p:cNvSpPr>
              <a:spLocks noChangeShapeType="1"/>
            </p:cNvSpPr>
            <p:nvPr/>
          </p:nvSpPr>
          <p:spPr bwMode="auto">
            <a:xfrm flipV="1">
              <a:off x="7675344" y="5538403"/>
              <a:ext cx="133892" cy="6375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0" name="Line 300"/>
            <p:cNvSpPr>
              <a:spLocks noChangeShapeType="1"/>
            </p:cNvSpPr>
            <p:nvPr/>
          </p:nvSpPr>
          <p:spPr bwMode="auto">
            <a:xfrm>
              <a:off x="6849706" y="5511153"/>
              <a:ext cx="146726" cy="916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1" name="Line 301"/>
            <p:cNvSpPr>
              <a:spLocks noChangeShapeType="1"/>
            </p:cNvSpPr>
            <p:nvPr/>
          </p:nvSpPr>
          <p:spPr bwMode="auto">
            <a:xfrm flipH="1">
              <a:off x="6775938" y="5419511"/>
              <a:ext cx="146726" cy="4632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2" name="Line 302"/>
            <p:cNvSpPr>
              <a:spLocks noChangeShapeType="1"/>
            </p:cNvSpPr>
            <p:nvPr/>
          </p:nvSpPr>
          <p:spPr bwMode="auto">
            <a:xfrm flipH="1">
              <a:off x="6990175" y="5419510"/>
              <a:ext cx="152981" cy="4571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3" name="Line 303"/>
            <p:cNvSpPr>
              <a:spLocks noChangeShapeType="1"/>
            </p:cNvSpPr>
            <p:nvPr/>
          </p:nvSpPr>
          <p:spPr bwMode="auto">
            <a:xfrm flipH="1" flipV="1">
              <a:off x="7180447" y="5374194"/>
              <a:ext cx="184015" cy="4531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4" name="Line 304"/>
            <p:cNvSpPr>
              <a:spLocks noChangeShapeType="1"/>
            </p:cNvSpPr>
            <p:nvPr/>
          </p:nvSpPr>
          <p:spPr bwMode="auto">
            <a:xfrm flipH="1" flipV="1">
              <a:off x="7440036" y="5391527"/>
              <a:ext cx="148182" cy="4571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5" name="Line 296"/>
            <p:cNvSpPr>
              <a:spLocks noChangeShapeType="1"/>
            </p:cNvSpPr>
            <p:nvPr/>
          </p:nvSpPr>
          <p:spPr bwMode="auto">
            <a:xfrm>
              <a:off x="7046755" y="5583164"/>
              <a:ext cx="184015" cy="4531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6" name="Line 297"/>
            <p:cNvSpPr>
              <a:spLocks noChangeShapeType="1"/>
            </p:cNvSpPr>
            <p:nvPr/>
          </p:nvSpPr>
          <p:spPr bwMode="auto">
            <a:xfrm>
              <a:off x="7277296" y="5623356"/>
              <a:ext cx="22049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7" name="Line 300"/>
            <p:cNvSpPr>
              <a:spLocks noChangeShapeType="1"/>
            </p:cNvSpPr>
            <p:nvPr/>
          </p:nvSpPr>
          <p:spPr bwMode="auto">
            <a:xfrm>
              <a:off x="6705680" y="5477655"/>
              <a:ext cx="92030" cy="9918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8" name="Line 301"/>
            <p:cNvSpPr>
              <a:spLocks noChangeShapeType="1"/>
            </p:cNvSpPr>
            <p:nvPr/>
          </p:nvSpPr>
          <p:spPr bwMode="auto">
            <a:xfrm flipH="1">
              <a:off x="6672105" y="5370943"/>
              <a:ext cx="146727" cy="8531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9" name="Line 302"/>
            <p:cNvSpPr>
              <a:spLocks noChangeShapeType="1"/>
            </p:cNvSpPr>
            <p:nvPr/>
          </p:nvSpPr>
          <p:spPr bwMode="auto">
            <a:xfrm flipH="1">
              <a:off x="6854342" y="5326166"/>
              <a:ext cx="182880" cy="4571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cxnSp>
          <p:nvCxnSpPr>
            <p:cNvPr id="12310" name="直線矢印コネクタ 278"/>
            <p:cNvCxnSpPr>
              <a:cxnSpLocks noChangeShapeType="1"/>
            </p:cNvCxnSpPr>
            <p:nvPr/>
          </p:nvCxnSpPr>
          <p:spPr bwMode="auto">
            <a:xfrm rot="10800000" flipV="1">
              <a:off x="7081186" y="5321720"/>
              <a:ext cx="190679" cy="8667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1" name="直線矢印コネクタ 280"/>
            <p:cNvCxnSpPr>
              <a:cxnSpLocks noChangeShapeType="1"/>
            </p:cNvCxnSpPr>
            <p:nvPr/>
          </p:nvCxnSpPr>
          <p:spPr bwMode="auto">
            <a:xfrm rot="10800000">
              <a:off x="7333266" y="5326774"/>
              <a:ext cx="181283" cy="16617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2" name="直線矢印コネクタ 285"/>
            <p:cNvCxnSpPr>
              <a:cxnSpLocks noChangeShapeType="1"/>
            </p:cNvCxnSpPr>
            <p:nvPr/>
          </p:nvCxnSpPr>
          <p:spPr bwMode="auto">
            <a:xfrm rot="10800000">
              <a:off x="7615677" y="5370835"/>
              <a:ext cx="167558" cy="5056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3" name="Line 299"/>
            <p:cNvSpPr>
              <a:spLocks noChangeShapeType="1"/>
            </p:cNvSpPr>
            <p:nvPr/>
          </p:nvSpPr>
          <p:spPr bwMode="auto">
            <a:xfrm flipV="1">
              <a:off x="7866747" y="5477733"/>
              <a:ext cx="89833" cy="9047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cxnSp>
          <p:nvCxnSpPr>
            <p:cNvPr id="12314" name="直線矢印コネクタ 289"/>
            <p:cNvCxnSpPr>
              <a:cxnSpLocks noChangeShapeType="1"/>
            </p:cNvCxnSpPr>
            <p:nvPr/>
          </p:nvCxnSpPr>
          <p:spPr bwMode="auto">
            <a:xfrm rot="10800000">
              <a:off x="7826572" y="5386727"/>
              <a:ext cx="104006" cy="65004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b"/>
          <a:lstStyle/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Introduction</a:t>
            </a:r>
            <a:r>
              <a:rPr lang="en-US" altLang="ja-JP" smtClean="0">
                <a:latin typeface="Arial Black" pitchFamily="34" charset="0"/>
              </a:rPr>
              <a:t>	</a:t>
            </a:r>
          </a:p>
          <a:p>
            <a:pPr>
              <a:buFontTx/>
              <a:buNone/>
            </a:pPr>
            <a:r>
              <a:rPr lang="en-US" altLang="ja-JP" smtClean="0">
                <a:latin typeface="Arial Black" pitchFamily="34" charset="0"/>
              </a:rPr>
              <a:t>User Interface</a:t>
            </a:r>
          </a:p>
          <a:p>
            <a:pPr>
              <a:buFontTx/>
              <a:buNone/>
            </a:pPr>
            <a:r>
              <a:rPr lang="en-US" altLang="ja-JP" sz="2800" smtClean="0"/>
              <a:t>	Stroke on the surface</a:t>
            </a:r>
          </a:p>
          <a:p>
            <a:pPr>
              <a:buFontTx/>
              <a:buNone/>
            </a:pPr>
            <a:r>
              <a:rPr lang="en-US" altLang="ja-JP" sz="2800" smtClean="0"/>
              <a:t>	Stroke crossing the model</a:t>
            </a:r>
          </a:p>
          <a:p>
            <a:pPr>
              <a:buFontTx/>
              <a:buNone/>
            </a:pPr>
            <a:r>
              <a:rPr lang="en-US" altLang="ja-JP" sz="2800" smtClean="0"/>
              <a:t>	Stroke on the cross-section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Algorithm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Experience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Stroke on the surface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Specify fiber orientations on the surface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3352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738438"/>
            <a:ext cx="3409950" cy="358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4267200" y="40386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4343" name="AutoShape 8"/>
          <p:cNvSpPr>
            <a:spLocks noChangeArrowheads="1"/>
          </p:cNvSpPr>
          <p:nvPr/>
        </p:nvSpPr>
        <p:spPr bwMode="auto">
          <a:xfrm rot="-7220193">
            <a:off x="2393950" y="5378450"/>
            <a:ext cx="468313" cy="379413"/>
          </a:xfrm>
          <a:prstGeom prst="rightArrow">
            <a:avLst>
              <a:gd name="adj1" fmla="val 33694"/>
              <a:gd name="adj2" fmla="val 50635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Stroke crossing the model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Cutting</a:t>
            </a:r>
          </a:p>
          <a:p>
            <a:r>
              <a:rPr lang="en-US" altLang="ja-JP" smtClean="0"/>
              <a:t>Create cross-sectional surface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01925"/>
            <a:ext cx="38100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31242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AutoShape 6"/>
          <p:cNvSpPr>
            <a:spLocks noChangeArrowheads="1"/>
          </p:cNvSpPr>
          <p:nvPr/>
        </p:nvSpPr>
        <p:spPr bwMode="auto">
          <a:xfrm rot="-7220193">
            <a:off x="3841750" y="4311650"/>
            <a:ext cx="468313" cy="379413"/>
          </a:xfrm>
          <a:prstGeom prst="rightArrow">
            <a:avLst>
              <a:gd name="adj1" fmla="val 33694"/>
              <a:gd name="adj2" fmla="val 50635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4572000" y="40386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smtClean="0"/>
              <a:t>Stroke on the cross-section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5029200"/>
          </a:xfrm>
        </p:spPr>
        <p:txBody>
          <a:bodyPr/>
          <a:lstStyle/>
          <a:p>
            <a:r>
              <a:rPr lang="en-US" altLang="ja-JP" smtClean="0"/>
              <a:t>Specify fiber orientations inside the model </a:t>
            </a:r>
          </a:p>
        </p:txBody>
      </p:sp>
      <p:sp>
        <p:nvSpPr>
          <p:cNvPr id="16388" name="AutoShape 7"/>
          <p:cNvSpPr>
            <a:spLocks noChangeArrowheads="1"/>
          </p:cNvSpPr>
          <p:nvPr/>
        </p:nvSpPr>
        <p:spPr bwMode="auto">
          <a:xfrm>
            <a:off x="4267200" y="40386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pic>
        <p:nvPicPr>
          <p:cNvPr id="1638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57475"/>
            <a:ext cx="39624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2674938"/>
            <a:ext cx="4048125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AutoShape 6"/>
          <p:cNvSpPr>
            <a:spLocks noChangeArrowheads="1"/>
          </p:cNvSpPr>
          <p:nvPr/>
        </p:nvSpPr>
        <p:spPr bwMode="auto">
          <a:xfrm rot="-7220193">
            <a:off x="717550" y="4006850"/>
            <a:ext cx="468313" cy="379413"/>
          </a:xfrm>
          <a:prstGeom prst="rightArrow">
            <a:avLst>
              <a:gd name="adj1" fmla="val 33694"/>
              <a:gd name="adj2" fmla="val 50635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b"/>
          <a:lstStyle/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Introduction</a:t>
            </a:r>
            <a:r>
              <a:rPr lang="en-US" altLang="ja-JP" smtClean="0">
                <a:latin typeface="Arial Black" pitchFamily="34" charset="0"/>
              </a:rPr>
              <a:t>	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Interface</a:t>
            </a:r>
          </a:p>
          <a:p>
            <a:pPr>
              <a:buFontTx/>
              <a:buNone/>
            </a:pPr>
            <a:r>
              <a:rPr lang="en-US" altLang="ja-JP" smtClean="0">
                <a:latin typeface="Arial Black" pitchFamily="34" charset="0"/>
              </a:rPr>
              <a:t>Algorithm</a:t>
            </a:r>
          </a:p>
          <a:p>
            <a:pPr>
              <a:buFontTx/>
              <a:buNone/>
            </a:pPr>
            <a:r>
              <a:rPr lang="en-US" altLang="ja-JP" sz="2800" smtClean="0"/>
              <a:t>	Tangent vector field</a:t>
            </a:r>
          </a:p>
          <a:p>
            <a:pPr>
              <a:buFontTx/>
              <a:buNone/>
            </a:pPr>
            <a:r>
              <a:rPr lang="en-US" altLang="ja-JP" sz="2800" smtClean="0"/>
              <a:t>	Volumetric vector field</a:t>
            </a:r>
          </a:p>
          <a:p>
            <a:pPr>
              <a:buFontTx/>
              <a:buNone/>
            </a:pPr>
            <a:r>
              <a:rPr lang="en-US" altLang="ja-JP" sz="2800" smtClean="0"/>
              <a:t>	Laplacian interpolation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Experience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smtClean="0"/>
              <a:t>Tangent vector field</a:t>
            </a:r>
          </a:p>
        </p:txBody>
      </p:sp>
      <p:sp>
        <p:nvSpPr>
          <p:cNvPr id="19459" name="Freeform 14"/>
          <p:cNvSpPr>
            <a:spLocks/>
          </p:cNvSpPr>
          <p:nvPr/>
        </p:nvSpPr>
        <p:spPr bwMode="auto">
          <a:xfrm>
            <a:off x="317500" y="2119313"/>
            <a:ext cx="3011488" cy="2847975"/>
          </a:xfrm>
          <a:custGeom>
            <a:avLst/>
            <a:gdLst>
              <a:gd name="T0" fmla="*/ 2147483647 w 2495"/>
              <a:gd name="T1" fmla="*/ 0 h 2268"/>
              <a:gd name="T2" fmla="*/ 0 w 2495"/>
              <a:gd name="T3" fmla="*/ 2147483647 h 2268"/>
              <a:gd name="T4" fmla="*/ 2147483647 w 2495"/>
              <a:gd name="T5" fmla="*/ 2147483647 h 2268"/>
              <a:gd name="T6" fmla="*/ 2147483647 w 2495"/>
              <a:gd name="T7" fmla="*/ 2147483647 h 2268"/>
              <a:gd name="T8" fmla="*/ 2147483647 w 2495"/>
              <a:gd name="T9" fmla="*/ 2147483647 h 2268"/>
              <a:gd name="T10" fmla="*/ 2147483647 w 2495"/>
              <a:gd name="T11" fmla="*/ 2147483647 h 2268"/>
              <a:gd name="T12" fmla="*/ 2147483647 w 2495"/>
              <a:gd name="T13" fmla="*/ 0 h 22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95"/>
              <a:gd name="T22" fmla="*/ 0 h 2268"/>
              <a:gd name="T23" fmla="*/ 2495 w 2495"/>
              <a:gd name="T24" fmla="*/ 2268 h 22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95" h="2268">
                <a:moveTo>
                  <a:pt x="590" y="0"/>
                </a:moveTo>
                <a:lnTo>
                  <a:pt x="0" y="908"/>
                </a:lnTo>
                <a:lnTo>
                  <a:pt x="318" y="1724"/>
                </a:lnTo>
                <a:lnTo>
                  <a:pt x="1406" y="2268"/>
                </a:lnTo>
                <a:lnTo>
                  <a:pt x="2495" y="1679"/>
                </a:lnTo>
                <a:lnTo>
                  <a:pt x="2495" y="590"/>
                </a:lnTo>
                <a:lnTo>
                  <a:pt x="590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9460" name="Line 15"/>
          <p:cNvSpPr>
            <a:spLocks noChangeShapeType="1"/>
          </p:cNvSpPr>
          <p:nvPr/>
        </p:nvSpPr>
        <p:spPr bwMode="auto">
          <a:xfrm flipV="1">
            <a:off x="701675" y="3486150"/>
            <a:ext cx="1093788" cy="798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61" name="Line 16"/>
          <p:cNvSpPr>
            <a:spLocks noChangeShapeType="1"/>
          </p:cNvSpPr>
          <p:nvPr/>
        </p:nvSpPr>
        <p:spPr bwMode="auto">
          <a:xfrm>
            <a:off x="317500" y="3259138"/>
            <a:ext cx="1477963" cy="227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62" name="Line 17"/>
          <p:cNvSpPr>
            <a:spLocks noChangeShapeType="1"/>
          </p:cNvSpPr>
          <p:nvPr/>
        </p:nvSpPr>
        <p:spPr bwMode="auto">
          <a:xfrm>
            <a:off x="1028700" y="2119313"/>
            <a:ext cx="766763" cy="13668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63" name="Line 18"/>
          <p:cNvSpPr>
            <a:spLocks noChangeShapeType="1"/>
          </p:cNvSpPr>
          <p:nvPr/>
        </p:nvSpPr>
        <p:spPr bwMode="auto">
          <a:xfrm>
            <a:off x="1795463" y="3486150"/>
            <a:ext cx="219075" cy="1481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64" name="Line 19"/>
          <p:cNvSpPr>
            <a:spLocks noChangeShapeType="1"/>
          </p:cNvSpPr>
          <p:nvPr/>
        </p:nvSpPr>
        <p:spPr bwMode="auto">
          <a:xfrm>
            <a:off x="1795463" y="3486150"/>
            <a:ext cx="1533525" cy="741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65" name="Line 20"/>
          <p:cNvSpPr>
            <a:spLocks noChangeShapeType="1"/>
          </p:cNvSpPr>
          <p:nvPr/>
        </p:nvSpPr>
        <p:spPr bwMode="auto">
          <a:xfrm flipV="1">
            <a:off x="1795463" y="2860675"/>
            <a:ext cx="1533525" cy="625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65" name="Line 21"/>
          <p:cNvSpPr>
            <a:spLocks noChangeShapeType="1"/>
          </p:cNvSpPr>
          <p:nvPr/>
        </p:nvSpPr>
        <p:spPr bwMode="auto">
          <a:xfrm>
            <a:off x="1795463" y="3486150"/>
            <a:ext cx="847725" cy="15716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67" name="Arc 23"/>
          <p:cNvSpPr>
            <a:spLocks/>
          </p:cNvSpPr>
          <p:nvPr/>
        </p:nvSpPr>
        <p:spPr bwMode="auto">
          <a:xfrm rot="2481021" flipV="1">
            <a:off x="1376363" y="1766888"/>
            <a:ext cx="1560512" cy="1304925"/>
          </a:xfrm>
          <a:custGeom>
            <a:avLst/>
            <a:gdLst>
              <a:gd name="T0" fmla="*/ 2147483647 w 21600"/>
              <a:gd name="T1" fmla="*/ 0 h 20040"/>
              <a:gd name="T2" fmla="*/ 2147483647 w 21600"/>
              <a:gd name="T3" fmla="*/ 2147483647 h 20040"/>
              <a:gd name="T4" fmla="*/ 0 w 21600"/>
              <a:gd name="T5" fmla="*/ 2147483647 h 20040"/>
              <a:gd name="T6" fmla="*/ 0 60000 65536"/>
              <a:gd name="T7" fmla="*/ 0 60000 65536"/>
              <a:gd name="T8" fmla="*/ 0 60000 65536"/>
              <a:gd name="T9" fmla="*/ 0 w 21600"/>
              <a:gd name="T10" fmla="*/ 0 h 20040"/>
              <a:gd name="T11" fmla="*/ 21600 w 21600"/>
              <a:gd name="T12" fmla="*/ 20040 h 200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040" fill="none" extrusionOk="0">
                <a:moveTo>
                  <a:pt x="10545" y="-1"/>
                </a:moveTo>
                <a:cubicBezTo>
                  <a:pt x="17371" y="3818"/>
                  <a:pt x="21600" y="11029"/>
                  <a:pt x="21600" y="18851"/>
                </a:cubicBezTo>
                <a:cubicBezTo>
                  <a:pt x="21600" y="19247"/>
                  <a:pt x="21589" y="19644"/>
                  <a:pt x="21567" y="20040"/>
                </a:cubicBezTo>
              </a:path>
              <a:path w="21600" h="20040" stroke="0" extrusionOk="0">
                <a:moveTo>
                  <a:pt x="10545" y="-1"/>
                </a:moveTo>
                <a:cubicBezTo>
                  <a:pt x="17371" y="3818"/>
                  <a:pt x="21600" y="11029"/>
                  <a:pt x="21600" y="18851"/>
                </a:cubicBezTo>
                <a:cubicBezTo>
                  <a:pt x="21600" y="19247"/>
                  <a:pt x="21589" y="19644"/>
                  <a:pt x="21567" y="20040"/>
                </a:cubicBezTo>
                <a:lnTo>
                  <a:pt x="0" y="18851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9468" name="Arc 24"/>
          <p:cNvSpPr>
            <a:spLocks/>
          </p:cNvSpPr>
          <p:nvPr/>
        </p:nvSpPr>
        <p:spPr bwMode="auto">
          <a:xfrm rot="12735975" flipV="1">
            <a:off x="261938" y="2601913"/>
            <a:ext cx="1560512" cy="1431925"/>
          </a:xfrm>
          <a:custGeom>
            <a:avLst/>
            <a:gdLst>
              <a:gd name="T0" fmla="*/ 2147483647 w 21600"/>
              <a:gd name="T1" fmla="*/ 0 h 21997"/>
              <a:gd name="T2" fmla="*/ 2147483647 w 21600"/>
              <a:gd name="T3" fmla="*/ 2147483647 h 21997"/>
              <a:gd name="T4" fmla="*/ 0 w 21600"/>
              <a:gd name="T5" fmla="*/ 2147483647 h 21997"/>
              <a:gd name="T6" fmla="*/ 0 60000 65536"/>
              <a:gd name="T7" fmla="*/ 0 60000 65536"/>
              <a:gd name="T8" fmla="*/ 0 60000 65536"/>
              <a:gd name="T9" fmla="*/ 0 w 21600"/>
              <a:gd name="T10" fmla="*/ 0 h 21997"/>
              <a:gd name="T11" fmla="*/ 21600 w 21600"/>
              <a:gd name="T12" fmla="*/ 21997 h 219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997" fill="none" extrusionOk="0">
                <a:moveTo>
                  <a:pt x="5794" y="-1"/>
                </a:moveTo>
                <a:cubicBezTo>
                  <a:pt x="15136" y="2601"/>
                  <a:pt x="21600" y="11110"/>
                  <a:pt x="21600" y="20808"/>
                </a:cubicBezTo>
                <a:cubicBezTo>
                  <a:pt x="21600" y="21204"/>
                  <a:pt x="21589" y="21601"/>
                  <a:pt x="21567" y="21997"/>
                </a:cubicBezTo>
              </a:path>
              <a:path w="21600" h="21997" stroke="0" extrusionOk="0">
                <a:moveTo>
                  <a:pt x="5794" y="-1"/>
                </a:moveTo>
                <a:cubicBezTo>
                  <a:pt x="15136" y="2601"/>
                  <a:pt x="21600" y="11110"/>
                  <a:pt x="21600" y="20808"/>
                </a:cubicBezTo>
                <a:cubicBezTo>
                  <a:pt x="21600" y="21204"/>
                  <a:pt x="21589" y="21601"/>
                  <a:pt x="21567" y="21997"/>
                </a:cubicBezTo>
                <a:lnTo>
                  <a:pt x="0" y="20808"/>
                </a:lnTo>
                <a:close/>
              </a:path>
            </a:pathLst>
          </a:cu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 flipH="1">
            <a:off x="1812925" y="2951163"/>
            <a:ext cx="76200" cy="4460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70" name="Line 26"/>
          <p:cNvSpPr>
            <a:spLocks noChangeShapeType="1"/>
          </p:cNvSpPr>
          <p:nvPr/>
        </p:nvSpPr>
        <p:spPr bwMode="auto">
          <a:xfrm>
            <a:off x="1905000" y="2947988"/>
            <a:ext cx="819150" cy="128587"/>
          </a:xfrm>
          <a:prstGeom prst="line">
            <a:avLst/>
          </a:prstGeom>
          <a:noFill/>
          <a:ln w="76200">
            <a:solidFill>
              <a:srgbClr val="FF66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371" name="Oval 27"/>
          <p:cNvSpPr>
            <a:spLocks noChangeArrowheads="1"/>
          </p:cNvSpPr>
          <p:nvPr/>
        </p:nvSpPr>
        <p:spPr bwMode="auto">
          <a:xfrm>
            <a:off x="1841500" y="2895600"/>
            <a:ext cx="109538" cy="114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19472" name="Group 30"/>
          <p:cNvGrpSpPr>
            <a:grpSpLocks/>
          </p:cNvGrpSpPr>
          <p:nvPr/>
        </p:nvGrpSpPr>
        <p:grpSpPr bwMode="auto">
          <a:xfrm>
            <a:off x="6564313" y="2595563"/>
            <a:ext cx="2427287" cy="2447925"/>
            <a:chOff x="113" y="1933"/>
            <a:chExt cx="1392" cy="1501"/>
          </a:xfrm>
        </p:grpSpPr>
        <p:sp>
          <p:nvSpPr>
            <p:cNvPr id="19500" name="Freeform 31"/>
            <p:cNvSpPr>
              <a:spLocks/>
            </p:cNvSpPr>
            <p:nvPr/>
          </p:nvSpPr>
          <p:spPr bwMode="auto">
            <a:xfrm>
              <a:off x="118" y="2132"/>
              <a:ext cx="1386" cy="1302"/>
            </a:xfrm>
            <a:custGeom>
              <a:avLst/>
              <a:gdLst>
                <a:gd name="T0" fmla="*/ 0 w 1386"/>
                <a:gd name="T1" fmla="*/ 52 h 1302"/>
                <a:gd name="T2" fmla="*/ 56 w 1386"/>
                <a:gd name="T3" fmla="*/ 470 h 1302"/>
                <a:gd name="T4" fmla="*/ 178 w 1386"/>
                <a:gd name="T5" fmla="*/ 836 h 1302"/>
                <a:gd name="T6" fmla="*/ 418 w 1386"/>
                <a:gd name="T7" fmla="*/ 1166 h 1302"/>
                <a:gd name="T8" fmla="*/ 874 w 1386"/>
                <a:gd name="T9" fmla="*/ 1302 h 1302"/>
                <a:gd name="T10" fmla="*/ 1202 w 1386"/>
                <a:gd name="T11" fmla="*/ 1000 h 1302"/>
                <a:gd name="T12" fmla="*/ 1356 w 1386"/>
                <a:gd name="T13" fmla="*/ 532 h 1302"/>
                <a:gd name="T14" fmla="*/ 1386 w 1386"/>
                <a:gd name="T15" fmla="*/ 232 h 1302"/>
                <a:gd name="T16" fmla="*/ 1386 w 1386"/>
                <a:gd name="T17" fmla="*/ 0 h 1302"/>
                <a:gd name="T18" fmla="*/ 1328 w 1386"/>
                <a:gd name="T19" fmla="*/ 66 h 1302"/>
                <a:gd name="T20" fmla="*/ 1056 w 1386"/>
                <a:gd name="T21" fmla="*/ 166 h 1302"/>
                <a:gd name="T22" fmla="*/ 664 w 1386"/>
                <a:gd name="T23" fmla="*/ 198 h 1302"/>
                <a:gd name="T24" fmla="*/ 294 w 1386"/>
                <a:gd name="T25" fmla="*/ 152 h 1302"/>
                <a:gd name="T26" fmla="*/ 0 w 1386"/>
                <a:gd name="T27" fmla="*/ 52 h 13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86"/>
                <a:gd name="T43" fmla="*/ 0 h 1302"/>
                <a:gd name="T44" fmla="*/ 1386 w 1386"/>
                <a:gd name="T45" fmla="*/ 1302 h 130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86" h="1302">
                  <a:moveTo>
                    <a:pt x="0" y="52"/>
                  </a:moveTo>
                  <a:lnTo>
                    <a:pt x="56" y="470"/>
                  </a:lnTo>
                  <a:lnTo>
                    <a:pt x="178" y="836"/>
                  </a:lnTo>
                  <a:lnTo>
                    <a:pt x="418" y="1166"/>
                  </a:lnTo>
                  <a:lnTo>
                    <a:pt x="874" y="1302"/>
                  </a:lnTo>
                  <a:lnTo>
                    <a:pt x="1202" y="1000"/>
                  </a:lnTo>
                  <a:lnTo>
                    <a:pt x="1356" y="532"/>
                  </a:lnTo>
                  <a:lnTo>
                    <a:pt x="1386" y="232"/>
                  </a:lnTo>
                  <a:lnTo>
                    <a:pt x="1386" y="0"/>
                  </a:lnTo>
                  <a:lnTo>
                    <a:pt x="1328" y="66"/>
                  </a:lnTo>
                  <a:lnTo>
                    <a:pt x="1056" y="166"/>
                  </a:lnTo>
                  <a:lnTo>
                    <a:pt x="664" y="198"/>
                  </a:lnTo>
                  <a:lnTo>
                    <a:pt x="294" y="1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grpSp>
          <p:nvGrpSpPr>
            <p:cNvPr id="19501" name="Group 32"/>
            <p:cNvGrpSpPr>
              <a:grpSpLocks/>
            </p:cNvGrpSpPr>
            <p:nvPr/>
          </p:nvGrpSpPr>
          <p:grpSpPr bwMode="auto">
            <a:xfrm>
              <a:off x="113" y="1933"/>
              <a:ext cx="1392" cy="1497"/>
              <a:chOff x="476" y="1253"/>
              <a:chExt cx="2086" cy="2041"/>
            </a:xfrm>
          </p:grpSpPr>
          <p:sp>
            <p:nvSpPr>
              <p:cNvPr id="19502" name="Freeform 33"/>
              <p:cNvSpPr>
                <a:spLocks/>
              </p:cNvSpPr>
              <p:nvPr/>
            </p:nvSpPr>
            <p:spPr bwMode="auto">
              <a:xfrm>
                <a:off x="476" y="1253"/>
                <a:ext cx="2086" cy="545"/>
              </a:xfrm>
              <a:custGeom>
                <a:avLst/>
                <a:gdLst>
                  <a:gd name="T0" fmla="*/ 907 w 2086"/>
                  <a:gd name="T1" fmla="*/ 0 h 1089"/>
                  <a:gd name="T2" fmla="*/ 499 w 2086"/>
                  <a:gd name="T3" fmla="*/ 1 h 1089"/>
                  <a:gd name="T4" fmla="*/ 91 w 2086"/>
                  <a:gd name="T5" fmla="*/ 1 h 1089"/>
                  <a:gd name="T6" fmla="*/ 0 w 2086"/>
                  <a:gd name="T7" fmla="*/ 1 h 1089"/>
                  <a:gd name="T8" fmla="*/ 453 w 2086"/>
                  <a:gd name="T9" fmla="*/ 1 h 1089"/>
                  <a:gd name="T10" fmla="*/ 998 w 2086"/>
                  <a:gd name="T11" fmla="*/ 1 h 1089"/>
                  <a:gd name="T12" fmla="*/ 1587 w 2086"/>
                  <a:gd name="T13" fmla="*/ 1 h 1089"/>
                  <a:gd name="T14" fmla="*/ 1996 w 2086"/>
                  <a:gd name="T15" fmla="*/ 1 h 1089"/>
                  <a:gd name="T16" fmla="*/ 2086 w 2086"/>
                  <a:gd name="T17" fmla="*/ 1 h 1089"/>
                  <a:gd name="T18" fmla="*/ 1996 w 2086"/>
                  <a:gd name="T19" fmla="*/ 1 h 1089"/>
                  <a:gd name="T20" fmla="*/ 1270 w 2086"/>
                  <a:gd name="T21" fmla="*/ 1 h 1089"/>
                  <a:gd name="T22" fmla="*/ 907 w 2086"/>
                  <a:gd name="T23" fmla="*/ 0 h 108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86"/>
                  <a:gd name="T37" fmla="*/ 0 h 1089"/>
                  <a:gd name="T38" fmla="*/ 2086 w 2086"/>
                  <a:gd name="T39" fmla="*/ 1089 h 108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86" h="1089">
                    <a:moveTo>
                      <a:pt x="907" y="0"/>
                    </a:moveTo>
                    <a:lnTo>
                      <a:pt x="499" y="137"/>
                    </a:lnTo>
                    <a:lnTo>
                      <a:pt x="91" y="409"/>
                    </a:lnTo>
                    <a:lnTo>
                      <a:pt x="0" y="681"/>
                    </a:lnTo>
                    <a:lnTo>
                      <a:pt x="453" y="953"/>
                    </a:lnTo>
                    <a:lnTo>
                      <a:pt x="998" y="1089"/>
                    </a:lnTo>
                    <a:lnTo>
                      <a:pt x="1587" y="998"/>
                    </a:lnTo>
                    <a:lnTo>
                      <a:pt x="1996" y="726"/>
                    </a:lnTo>
                    <a:lnTo>
                      <a:pt x="2086" y="545"/>
                    </a:lnTo>
                    <a:lnTo>
                      <a:pt x="1996" y="363"/>
                    </a:lnTo>
                    <a:lnTo>
                      <a:pt x="1270" y="91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9503" name="Freeform 34"/>
              <p:cNvSpPr>
                <a:spLocks/>
              </p:cNvSpPr>
              <p:nvPr/>
            </p:nvSpPr>
            <p:spPr bwMode="auto">
              <a:xfrm>
                <a:off x="476" y="1525"/>
                <a:ext cx="2086" cy="1769"/>
              </a:xfrm>
              <a:custGeom>
                <a:avLst/>
                <a:gdLst>
                  <a:gd name="T0" fmla="*/ 0 w 2086"/>
                  <a:gd name="T1" fmla="*/ 45 h 1769"/>
                  <a:gd name="T2" fmla="*/ 91 w 2086"/>
                  <a:gd name="T3" fmla="*/ 635 h 1769"/>
                  <a:gd name="T4" fmla="*/ 272 w 2086"/>
                  <a:gd name="T5" fmla="*/ 1134 h 1769"/>
                  <a:gd name="T6" fmla="*/ 635 w 2086"/>
                  <a:gd name="T7" fmla="*/ 1588 h 1769"/>
                  <a:gd name="T8" fmla="*/ 1315 w 2086"/>
                  <a:gd name="T9" fmla="*/ 1769 h 1769"/>
                  <a:gd name="T10" fmla="*/ 1814 w 2086"/>
                  <a:gd name="T11" fmla="*/ 1361 h 1769"/>
                  <a:gd name="T12" fmla="*/ 2041 w 2086"/>
                  <a:gd name="T13" fmla="*/ 726 h 1769"/>
                  <a:gd name="T14" fmla="*/ 2086 w 2086"/>
                  <a:gd name="T15" fmla="*/ 317 h 1769"/>
                  <a:gd name="T16" fmla="*/ 2086 w 2086"/>
                  <a:gd name="T17" fmla="*/ 0 h 176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86"/>
                  <a:gd name="T28" fmla="*/ 0 h 1769"/>
                  <a:gd name="T29" fmla="*/ 2086 w 2086"/>
                  <a:gd name="T30" fmla="*/ 1769 h 176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86" h="1769">
                    <a:moveTo>
                      <a:pt x="0" y="45"/>
                    </a:moveTo>
                    <a:lnTo>
                      <a:pt x="91" y="635"/>
                    </a:lnTo>
                    <a:lnTo>
                      <a:pt x="272" y="1134"/>
                    </a:lnTo>
                    <a:lnTo>
                      <a:pt x="635" y="1588"/>
                    </a:lnTo>
                    <a:lnTo>
                      <a:pt x="1315" y="1769"/>
                    </a:lnTo>
                    <a:lnTo>
                      <a:pt x="1814" y="1361"/>
                    </a:lnTo>
                    <a:lnTo>
                      <a:pt x="2041" y="726"/>
                    </a:lnTo>
                    <a:lnTo>
                      <a:pt x="2086" y="317"/>
                    </a:lnTo>
                    <a:lnTo>
                      <a:pt x="208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9504" name="Freeform 35"/>
              <p:cNvSpPr>
                <a:spLocks/>
              </p:cNvSpPr>
              <p:nvPr/>
            </p:nvSpPr>
            <p:spPr bwMode="auto">
              <a:xfrm>
                <a:off x="567" y="1842"/>
                <a:ext cx="1995" cy="545"/>
              </a:xfrm>
              <a:custGeom>
                <a:avLst/>
                <a:gdLst>
                  <a:gd name="T0" fmla="*/ 0 w 1995"/>
                  <a:gd name="T1" fmla="*/ 318 h 545"/>
                  <a:gd name="T2" fmla="*/ 181 w 1995"/>
                  <a:gd name="T3" fmla="*/ 409 h 545"/>
                  <a:gd name="T4" fmla="*/ 725 w 1995"/>
                  <a:gd name="T5" fmla="*/ 545 h 545"/>
                  <a:gd name="T6" fmla="*/ 1406 w 1995"/>
                  <a:gd name="T7" fmla="*/ 454 h 545"/>
                  <a:gd name="T8" fmla="*/ 1905 w 1995"/>
                  <a:gd name="T9" fmla="*/ 227 h 545"/>
                  <a:gd name="T10" fmla="*/ 1995 w 1995"/>
                  <a:gd name="T11" fmla="*/ 0 h 5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95"/>
                  <a:gd name="T19" fmla="*/ 0 h 545"/>
                  <a:gd name="T20" fmla="*/ 1995 w 1995"/>
                  <a:gd name="T21" fmla="*/ 545 h 5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95" h="545">
                    <a:moveTo>
                      <a:pt x="0" y="318"/>
                    </a:moveTo>
                    <a:lnTo>
                      <a:pt x="181" y="409"/>
                    </a:lnTo>
                    <a:lnTo>
                      <a:pt x="725" y="545"/>
                    </a:lnTo>
                    <a:lnTo>
                      <a:pt x="1406" y="454"/>
                    </a:lnTo>
                    <a:lnTo>
                      <a:pt x="1905" y="227"/>
                    </a:lnTo>
                    <a:lnTo>
                      <a:pt x="1995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9505" name="Freeform 36"/>
              <p:cNvSpPr>
                <a:spLocks/>
              </p:cNvSpPr>
              <p:nvPr/>
            </p:nvSpPr>
            <p:spPr bwMode="auto">
              <a:xfrm>
                <a:off x="748" y="2614"/>
                <a:ext cx="1633" cy="317"/>
              </a:xfrm>
              <a:custGeom>
                <a:avLst/>
                <a:gdLst>
                  <a:gd name="T0" fmla="*/ 0 w 1633"/>
                  <a:gd name="T1" fmla="*/ 45 h 317"/>
                  <a:gd name="T2" fmla="*/ 318 w 1633"/>
                  <a:gd name="T3" fmla="*/ 226 h 317"/>
                  <a:gd name="T4" fmla="*/ 862 w 1633"/>
                  <a:gd name="T5" fmla="*/ 317 h 317"/>
                  <a:gd name="T6" fmla="*/ 1406 w 1633"/>
                  <a:gd name="T7" fmla="*/ 181 h 317"/>
                  <a:gd name="T8" fmla="*/ 1633 w 1633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3"/>
                  <a:gd name="T16" fmla="*/ 0 h 317"/>
                  <a:gd name="T17" fmla="*/ 1633 w 1633"/>
                  <a:gd name="T18" fmla="*/ 317 h 3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3" h="317">
                    <a:moveTo>
                      <a:pt x="0" y="45"/>
                    </a:moveTo>
                    <a:lnTo>
                      <a:pt x="318" y="226"/>
                    </a:lnTo>
                    <a:lnTo>
                      <a:pt x="862" y="317"/>
                    </a:lnTo>
                    <a:lnTo>
                      <a:pt x="1406" y="181"/>
                    </a:lnTo>
                    <a:lnTo>
                      <a:pt x="1633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19506" name="Line 37"/>
              <p:cNvSpPr>
                <a:spLocks noChangeShapeType="1"/>
              </p:cNvSpPr>
              <p:nvPr/>
            </p:nvSpPr>
            <p:spPr bwMode="auto">
              <a:xfrm flipV="1">
                <a:off x="1791" y="315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07" name="Line 38"/>
              <p:cNvSpPr>
                <a:spLocks noChangeShapeType="1"/>
              </p:cNvSpPr>
              <p:nvPr/>
            </p:nvSpPr>
            <p:spPr bwMode="auto">
              <a:xfrm flipH="1" flipV="1">
                <a:off x="2154" y="2795"/>
                <a:ext cx="13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08" name="Line 39"/>
              <p:cNvSpPr>
                <a:spLocks noChangeShapeType="1"/>
              </p:cNvSpPr>
              <p:nvPr/>
            </p:nvSpPr>
            <p:spPr bwMode="auto">
              <a:xfrm flipV="1">
                <a:off x="1791" y="2795"/>
                <a:ext cx="363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09" name="Line 40"/>
              <p:cNvSpPr>
                <a:spLocks noChangeShapeType="1"/>
              </p:cNvSpPr>
              <p:nvPr/>
            </p:nvSpPr>
            <p:spPr bwMode="auto">
              <a:xfrm flipV="1">
                <a:off x="1383" y="2931"/>
                <a:ext cx="22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0" name="Line 41"/>
              <p:cNvSpPr>
                <a:spLocks noChangeShapeType="1"/>
              </p:cNvSpPr>
              <p:nvPr/>
            </p:nvSpPr>
            <p:spPr bwMode="auto">
              <a:xfrm flipH="1" flipV="1">
                <a:off x="1066" y="2840"/>
                <a:ext cx="45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1" name="Line 42"/>
              <p:cNvSpPr>
                <a:spLocks noChangeShapeType="1"/>
              </p:cNvSpPr>
              <p:nvPr/>
            </p:nvSpPr>
            <p:spPr bwMode="auto">
              <a:xfrm flipH="1" flipV="1">
                <a:off x="1973" y="2296"/>
                <a:ext cx="181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2" name="Line 43"/>
              <p:cNvSpPr>
                <a:spLocks noChangeShapeType="1"/>
              </p:cNvSpPr>
              <p:nvPr/>
            </p:nvSpPr>
            <p:spPr bwMode="auto">
              <a:xfrm flipV="1">
                <a:off x="2154" y="2069"/>
                <a:ext cx="318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3" name="Line 44"/>
              <p:cNvSpPr>
                <a:spLocks noChangeShapeType="1"/>
              </p:cNvSpPr>
              <p:nvPr/>
            </p:nvSpPr>
            <p:spPr bwMode="auto">
              <a:xfrm flipV="1">
                <a:off x="1610" y="2296"/>
                <a:ext cx="363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4" name="Line 45"/>
              <p:cNvSpPr>
                <a:spLocks noChangeShapeType="1"/>
              </p:cNvSpPr>
              <p:nvPr/>
            </p:nvSpPr>
            <p:spPr bwMode="auto">
              <a:xfrm flipH="1" flipV="1">
                <a:off x="1292" y="2387"/>
                <a:ext cx="318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5" name="Line 46"/>
              <p:cNvSpPr>
                <a:spLocks noChangeShapeType="1"/>
              </p:cNvSpPr>
              <p:nvPr/>
            </p:nvSpPr>
            <p:spPr bwMode="auto">
              <a:xfrm flipV="1">
                <a:off x="1066" y="2387"/>
                <a:ext cx="226" cy="4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6" name="Line 47"/>
              <p:cNvSpPr>
                <a:spLocks noChangeShapeType="1"/>
              </p:cNvSpPr>
              <p:nvPr/>
            </p:nvSpPr>
            <p:spPr bwMode="auto">
              <a:xfrm flipH="1" flipV="1">
                <a:off x="748" y="2251"/>
                <a:ext cx="318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7" name="Line 48"/>
              <p:cNvSpPr>
                <a:spLocks noChangeShapeType="1"/>
              </p:cNvSpPr>
              <p:nvPr/>
            </p:nvSpPr>
            <p:spPr bwMode="auto">
              <a:xfrm flipH="1" flipV="1">
                <a:off x="748" y="2251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8" name="Line 49"/>
              <p:cNvSpPr>
                <a:spLocks noChangeShapeType="1"/>
              </p:cNvSpPr>
              <p:nvPr/>
            </p:nvSpPr>
            <p:spPr bwMode="auto">
              <a:xfrm flipH="1">
                <a:off x="748" y="1706"/>
                <a:ext cx="182" cy="5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19" name="Line 50"/>
              <p:cNvSpPr>
                <a:spLocks noChangeShapeType="1"/>
              </p:cNvSpPr>
              <p:nvPr/>
            </p:nvSpPr>
            <p:spPr bwMode="auto">
              <a:xfrm>
                <a:off x="476" y="1570"/>
                <a:ext cx="272" cy="6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0" name="Line 51"/>
              <p:cNvSpPr>
                <a:spLocks noChangeShapeType="1"/>
              </p:cNvSpPr>
              <p:nvPr/>
            </p:nvSpPr>
            <p:spPr bwMode="auto">
              <a:xfrm>
                <a:off x="930" y="1706"/>
                <a:ext cx="362" cy="6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1" name="Line 52"/>
              <p:cNvSpPr>
                <a:spLocks noChangeShapeType="1"/>
              </p:cNvSpPr>
              <p:nvPr/>
            </p:nvSpPr>
            <p:spPr bwMode="auto">
              <a:xfrm flipH="1">
                <a:off x="1292" y="1797"/>
                <a:ext cx="182" cy="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2" name="Line 53"/>
              <p:cNvSpPr>
                <a:spLocks noChangeShapeType="1"/>
              </p:cNvSpPr>
              <p:nvPr/>
            </p:nvSpPr>
            <p:spPr bwMode="auto">
              <a:xfrm>
                <a:off x="1474" y="1797"/>
                <a:ext cx="499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3" name="Line 54"/>
              <p:cNvSpPr>
                <a:spLocks noChangeShapeType="1"/>
              </p:cNvSpPr>
              <p:nvPr/>
            </p:nvSpPr>
            <p:spPr bwMode="auto">
              <a:xfrm flipH="1">
                <a:off x="1973" y="1752"/>
                <a:ext cx="91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4" name="Line 55"/>
              <p:cNvSpPr>
                <a:spLocks noChangeShapeType="1"/>
              </p:cNvSpPr>
              <p:nvPr/>
            </p:nvSpPr>
            <p:spPr bwMode="auto">
              <a:xfrm>
                <a:off x="2064" y="1752"/>
                <a:ext cx="408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5" name="Line 56"/>
              <p:cNvSpPr>
                <a:spLocks noChangeShapeType="1"/>
              </p:cNvSpPr>
              <p:nvPr/>
            </p:nvSpPr>
            <p:spPr bwMode="auto">
              <a:xfrm flipH="1">
                <a:off x="2472" y="1616"/>
                <a:ext cx="0" cy="4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6" name="Line 57"/>
              <p:cNvSpPr>
                <a:spLocks noChangeShapeType="1"/>
              </p:cNvSpPr>
              <p:nvPr/>
            </p:nvSpPr>
            <p:spPr bwMode="auto">
              <a:xfrm>
                <a:off x="2472" y="1616"/>
                <a:ext cx="90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7" name="Line 58"/>
              <p:cNvSpPr>
                <a:spLocks noChangeShapeType="1"/>
              </p:cNvSpPr>
              <p:nvPr/>
            </p:nvSpPr>
            <p:spPr bwMode="auto">
              <a:xfrm flipH="1" flipV="1">
                <a:off x="2472" y="2069"/>
                <a:ext cx="45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8" name="Line 59"/>
              <p:cNvSpPr>
                <a:spLocks noChangeShapeType="1"/>
              </p:cNvSpPr>
              <p:nvPr/>
            </p:nvSpPr>
            <p:spPr bwMode="auto">
              <a:xfrm>
                <a:off x="1066" y="2840"/>
                <a:ext cx="317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29" name="Line 60"/>
              <p:cNvSpPr>
                <a:spLocks noChangeShapeType="1"/>
              </p:cNvSpPr>
              <p:nvPr/>
            </p:nvSpPr>
            <p:spPr bwMode="auto">
              <a:xfrm>
                <a:off x="1610" y="2931"/>
                <a:ext cx="18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30" name="Line 61"/>
              <p:cNvSpPr>
                <a:spLocks noChangeShapeType="1"/>
              </p:cNvSpPr>
              <p:nvPr/>
            </p:nvSpPr>
            <p:spPr bwMode="auto">
              <a:xfrm flipH="1" flipV="1">
                <a:off x="1383" y="3158"/>
                <a:ext cx="408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531" name="Freeform 62"/>
              <p:cNvSpPr>
                <a:spLocks/>
              </p:cNvSpPr>
              <p:nvPr/>
            </p:nvSpPr>
            <p:spPr bwMode="auto">
              <a:xfrm>
                <a:off x="1111" y="2886"/>
                <a:ext cx="1179" cy="272"/>
              </a:xfrm>
              <a:custGeom>
                <a:avLst/>
                <a:gdLst>
                  <a:gd name="T0" fmla="*/ 0 w 1179"/>
                  <a:gd name="T1" fmla="*/ 227 h 272"/>
                  <a:gd name="T2" fmla="*/ 272 w 1179"/>
                  <a:gd name="T3" fmla="*/ 272 h 272"/>
                  <a:gd name="T4" fmla="*/ 680 w 1179"/>
                  <a:gd name="T5" fmla="*/ 272 h 272"/>
                  <a:gd name="T6" fmla="*/ 1179 w 1179"/>
                  <a:gd name="T7" fmla="*/ 0 h 2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79"/>
                  <a:gd name="T13" fmla="*/ 0 h 272"/>
                  <a:gd name="T14" fmla="*/ 1179 w 1179"/>
                  <a:gd name="T15" fmla="*/ 272 h 2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79" h="272">
                    <a:moveTo>
                      <a:pt x="0" y="227"/>
                    </a:moveTo>
                    <a:lnTo>
                      <a:pt x="272" y="272"/>
                    </a:lnTo>
                    <a:lnTo>
                      <a:pt x="680" y="272"/>
                    </a:lnTo>
                    <a:lnTo>
                      <a:pt x="1179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</p:grpSp>
      <p:sp>
        <p:nvSpPr>
          <p:cNvPr id="57408" name="Line 64"/>
          <p:cNvSpPr>
            <a:spLocks noChangeShapeType="1"/>
          </p:cNvSpPr>
          <p:nvPr/>
        </p:nvSpPr>
        <p:spPr bwMode="auto">
          <a:xfrm>
            <a:off x="7507288" y="3954463"/>
            <a:ext cx="422275" cy="53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09" name="Line 65"/>
          <p:cNvSpPr>
            <a:spLocks noChangeShapeType="1"/>
          </p:cNvSpPr>
          <p:nvPr/>
        </p:nvSpPr>
        <p:spPr bwMode="auto">
          <a:xfrm flipV="1">
            <a:off x="8351838" y="3736975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0" name="Line 66"/>
          <p:cNvSpPr>
            <a:spLocks noChangeShapeType="1"/>
          </p:cNvSpPr>
          <p:nvPr/>
        </p:nvSpPr>
        <p:spPr bwMode="auto">
          <a:xfrm flipV="1">
            <a:off x="8510588" y="4225925"/>
            <a:ext cx="315912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1" name="Line 67"/>
          <p:cNvSpPr>
            <a:spLocks noChangeShapeType="1"/>
          </p:cNvSpPr>
          <p:nvPr/>
        </p:nvSpPr>
        <p:spPr bwMode="auto">
          <a:xfrm flipV="1">
            <a:off x="8880475" y="3302000"/>
            <a:ext cx="209550" cy="273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2" name="Line 68"/>
          <p:cNvSpPr>
            <a:spLocks noChangeShapeType="1"/>
          </p:cNvSpPr>
          <p:nvPr/>
        </p:nvSpPr>
        <p:spPr bwMode="auto">
          <a:xfrm>
            <a:off x="6557963" y="2976563"/>
            <a:ext cx="0" cy="2714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3" name="Line 69"/>
          <p:cNvSpPr>
            <a:spLocks noChangeShapeType="1"/>
          </p:cNvSpPr>
          <p:nvPr/>
        </p:nvSpPr>
        <p:spPr bwMode="auto">
          <a:xfrm>
            <a:off x="6873875" y="3790950"/>
            <a:ext cx="369888" cy="1635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4" name="Line 70"/>
          <p:cNvSpPr>
            <a:spLocks noChangeShapeType="1"/>
          </p:cNvSpPr>
          <p:nvPr/>
        </p:nvSpPr>
        <p:spPr bwMode="auto">
          <a:xfrm>
            <a:off x="6873875" y="4279900"/>
            <a:ext cx="212725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5" name="Line 71"/>
          <p:cNvSpPr>
            <a:spLocks noChangeShapeType="1"/>
          </p:cNvSpPr>
          <p:nvPr/>
        </p:nvSpPr>
        <p:spPr bwMode="auto">
          <a:xfrm>
            <a:off x="7243763" y="4495800"/>
            <a:ext cx="422275" cy="1095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6" name="Line 72"/>
          <p:cNvSpPr>
            <a:spLocks noChangeShapeType="1"/>
          </p:cNvSpPr>
          <p:nvPr/>
        </p:nvSpPr>
        <p:spPr bwMode="auto">
          <a:xfrm>
            <a:off x="7296150" y="4822825"/>
            <a:ext cx="52388" cy="1063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7" name="Line 73"/>
          <p:cNvSpPr>
            <a:spLocks noChangeShapeType="1"/>
          </p:cNvSpPr>
          <p:nvPr/>
        </p:nvSpPr>
        <p:spPr bwMode="auto">
          <a:xfrm>
            <a:off x="7561263" y="4876800"/>
            <a:ext cx="4222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8" name="Line 74"/>
          <p:cNvSpPr>
            <a:spLocks noChangeShapeType="1"/>
          </p:cNvSpPr>
          <p:nvPr/>
        </p:nvSpPr>
        <p:spPr bwMode="auto">
          <a:xfrm flipV="1">
            <a:off x="8088313" y="4767263"/>
            <a:ext cx="422275" cy="1095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19" name="Line 75"/>
          <p:cNvSpPr>
            <a:spLocks noChangeShapeType="1"/>
          </p:cNvSpPr>
          <p:nvPr/>
        </p:nvSpPr>
        <p:spPr bwMode="auto">
          <a:xfrm>
            <a:off x="8088313" y="5038725"/>
            <a:ext cx="4222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0" name="Line 76"/>
          <p:cNvSpPr>
            <a:spLocks noChangeShapeType="1"/>
          </p:cNvSpPr>
          <p:nvPr/>
        </p:nvSpPr>
        <p:spPr bwMode="auto">
          <a:xfrm>
            <a:off x="6664325" y="3683000"/>
            <a:ext cx="157163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1" name="Line 77"/>
          <p:cNvSpPr>
            <a:spLocks noChangeShapeType="1"/>
          </p:cNvSpPr>
          <p:nvPr/>
        </p:nvSpPr>
        <p:spPr bwMode="auto">
          <a:xfrm flipV="1">
            <a:off x="7877175" y="4441825"/>
            <a:ext cx="474663" cy="163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2" name="Line 78"/>
          <p:cNvSpPr>
            <a:spLocks noChangeShapeType="1"/>
          </p:cNvSpPr>
          <p:nvPr/>
        </p:nvSpPr>
        <p:spPr bwMode="auto">
          <a:xfrm>
            <a:off x="7086600" y="3140075"/>
            <a:ext cx="368300" cy="2714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3" name="Line 79"/>
          <p:cNvSpPr>
            <a:spLocks noChangeShapeType="1"/>
          </p:cNvSpPr>
          <p:nvPr/>
        </p:nvSpPr>
        <p:spPr bwMode="auto">
          <a:xfrm>
            <a:off x="7718425" y="3248025"/>
            <a:ext cx="527050" cy="163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4" name="Line 80"/>
          <p:cNvSpPr>
            <a:spLocks noChangeShapeType="1"/>
          </p:cNvSpPr>
          <p:nvPr/>
        </p:nvSpPr>
        <p:spPr bwMode="auto">
          <a:xfrm flipV="1">
            <a:off x="8405813" y="3140075"/>
            <a:ext cx="474662" cy="53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5" name="Line 81"/>
          <p:cNvSpPr>
            <a:spLocks noChangeShapeType="1"/>
          </p:cNvSpPr>
          <p:nvPr/>
        </p:nvSpPr>
        <p:spPr bwMode="auto">
          <a:xfrm flipV="1">
            <a:off x="8880475" y="2814638"/>
            <a:ext cx="263525" cy="2174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6" name="Line 82"/>
          <p:cNvSpPr>
            <a:spLocks noChangeShapeType="1"/>
          </p:cNvSpPr>
          <p:nvPr/>
        </p:nvSpPr>
        <p:spPr bwMode="auto">
          <a:xfrm flipV="1">
            <a:off x="8985250" y="3086100"/>
            <a:ext cx="52388" cy="2174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7427" name="Line 83"/>
          <p:cNvSpPr>
            <a:spLocks noChangeShapeType="1"/>
          </p:cNvSpPr>
          <p:nvPr/>
        </p:nvSpPr>
        <p:spPr bwMode="auto">
          <a:xfrm flipV="1">
            <a:off x="8985250" y="2706688"/>
            <a:ext cx="52388" cy="2174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493" name="Freeform 84"/>
          <p:cNvSpPr>
            <a:spLocks/>
          </p:cNvSpPr>
          <p:nvPr/>
        </p:nvSpPr>
        <p:spPr bwMode="auto">
          <a:xfrm rot="-1981515">
            <a:off x="6764338" y="3165475"/>
            <a:ext cx="258762" cy="758825"/>
          </a:xfrm>
          <a:custGeom>
            <a:avLst/>
            <a:gdLst>
              <a:gd name="T0" fmla="*/ 2147483647 w 163"/>
              <a:gd name="T1" fmla="*/ 0 h 478"/>
              <a:gd name="T2" fmla="*/ 2147483647 w 163"/>
              <a:gd name="T3" fmla="*/ 2147483647 h 478"/>
              <a:gd name="T4" fmla="*/ 2147483647 w 163"/>
              <a:gd name="T5" fmla="*/ 2147483647 h 478"/>
              <a:gd name="T6" fmla="*/ 0 60000 65536"/>
              <a:gd name="T7" fmla="*/ 0 60000 65536"/>
              <a:gd name="T8" fmla="*/ 0 60000 65536"/>
              <a:gd name="T9" fmla="*/ 0 w 163"/>
              <a:gd name="T10" fmla="*/ 0 h 478"/>
              <a:gd name="T11" fmla="*/ 163 w 163"/>
              <a:gd name="T12" fmla="*/ 478 h 4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3" h="478">
                <a:moveTo>
                  <a:pt x="47" y="0"/>
                </a:moveTo>
                <a:cubicBezTo>
                  <a:pt x="23" y="84"/>
                  <a:pt x="0" y="168"/>
                  <a:pt x="19" y="248"/>
                </a:cubicBezTo>
                <a:cubicBezTo>
                  <a:pt x="38" y="328"/>
                  <a:pt x="100" y="403"/>
                  <a:pt x="163" y="478"/>
                </a:cubicBezTo>
              </a:path>
            </a:pathLst>
          </a:custGeom>
          <a:noFill/>
          <a:ln w="38100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9494" name="Arc 85"/>
          <p:cNvSpPr>
            <a:spLocks/>
          </p:cNvSpPr>
          <p:nvPr/>
        </p:nvSpPr>
        <p:spPr bwMode="auto">
          <a:xfrm rot="6994192" flipH="1" flipV="1">
            <a:off x="8239125" y="3813175"/>
            <a:ext cx="601663" cy="798513"/>
          </a:xfrm>
          <a:custGeom>
            <a:avLst/>
            <a:gdLst>
              <a:gd name="T0" fmla="*/ 2147483647 w 19721"/>
              <a:gd name="T1" fmla="*/ 0 h 20558"/>
              <a:gd name="T2" fmla="*/ 2147483647 w 19721"/>
              <a:gd name="T3" fmla="*/ 2147483647 h 20558"/>
              <a:gd name="T4" fmla="*/ 0 w 19721"/>
              <a:gd name="T5" fmla="*/ 2147483647 h 20558"/>
              <a:gd name="T6" fmla="*/ 0 60000 65536"/>
              <a:gd name="T7" fmla="*/ 0 60000 65536"/>
              <a:gd name="T8" fmla="*/ 0 60000 65536"/>
              <a:gd name="T9" fmla="*/ 0 w 19721"/>
              <a:gd name="T10" fmla="*/ 0 h 20558"/>
              <a:gd name="T11" fmla="*/ 19721 w 19721"/>
              <a:gd name="T12" fmla="*/ 20558 h 205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21" h="20558" fill="none" extrusionOk="0">
                <a:moveTo>
                  <a:pt x="6627" y="-1"/>
                </a:moveTo>
                <a:cubicBezTo>
                  <a:pt x="12461" y="1880"/>
                  <a:pt x="17221" y="6151"/>
                  <a:pt x="19721" y="11747"/>
                </a:cubicBezTo>
              </a:path>
              <a:path w="19721" h="20558" stroke="0" extrusionOk="0">
                <a:moveTo>
                  <a:pt x="6627" y="-1"/>
                </a:moveTo>
                <a:cubicBezTo>
                  <a:pt x="12461" y="1880"/>
                  <a:pt x="17221" y="6151"/>
                  <a:pt x="19721" y="11747"/>
                </a:cubicBezTo>
                <a:lnTo>
                  <a:pt x="0" y="20558"/>
                </a:lnTo>
                <a:close/>
              </a:path>
            </a:pathLst>
          </a:custGeom>
          <a:noFill/>
          <a:ln w="38100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19" name="AutoShape 86"/>
          <p:cNvSpPr>
            <a:spLocks noChangeArrowheads="1"/>
          </p:cNvSpPr>
          <p:nvPr/>
        </p:nvSpPr>
        <p:spPr bwMode="auto">
          <a:xfrm>
            <a:off x="4537075" y="2549525"/>
            <a:ext cx="704850" cy="6318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0" name="AutoShape 86"/>
          <p:cNvSpPr>
            <a:spLocks noChangeArrowheads="1"/>
          </p:cNvSpPr>
          <p:nvPr/>
        </p:nvSpPr>
        <p:spPr bwMode="auto">
          <a:xfrm>
            <a:off x="4500563" y="4699000"/>
            <a:ext cx="704850" cy="6318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1" name="角丸四角形 78"/>
          <p:cNvSpPr>
            <a:spLocks noChangeArrowheads="1"/>
          </p:cNvSpPr>
          <p:nvPr/>
        </p:nvSpPr>
        <p:spPr bwMode="auto">
          <a:xfrm>
            <a:off x="3937000" y="1538288"/>
            <a:ext cx="1873250" cy="681037"/>
          </a:xfrm>
          <a:prstGeom prst="roundRect">
            <a:avLst>
              <a:gd name="adj" fmla="val 0"/>
            </a:avLst>
          </a:prstGeom>
          <a:noFill/>
          <a:ln w="762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400"/>
              <a:t>Sketch</a:t>
            </a:r>
            <a:endParaRPr lang="ja-JP" altLang="en-US" sz="1400"/>
          </a:p>
        </p:txBody>
      </p:sp>
      <p:sp>
        <p:nvSpPr>
          <p:cNvPr id="20522" name="角丸四角形 79"/>
          <p:cNvSpPr>
            <a:spLocks noChangeArrowheads="1"/>
          </p:cNvSpPr>
          <p:nvPr/>
        </p:nvSpPr>
        <p:spPr bwMode="auto">
          <a:xfrm>
            <a:off x="3732213" y="5449888"/>
            <a:ext cx="2222500" cy="1039812"/>
          </a:xfrm>
          <a:prstGeom prst="roundRect">
            <a:avLst>
              <a:gd name="adj" fmla="val 0"/>
            </a:avLst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400"/>
              <a:t>Tangent </a:t>
            </a:r>
            <a:br>
              <a:rPr lang="en-US" altLang="ja-JP" sz="2400"/>
            </a:br>
            <a:r>
              <a:rPr lang="en-US" altLang="ja-JP" sz="2400"/>
              <a:t>vector field</a:t>
            </a:r>
            <a:endParaRPr lang="ja-JP" altLang="en-US" sz="2400"/>
          </a:p>
        </p:txBody>
      </p:sp>
      <p:sp>
        <p:nvSpPr>
          <p:cNvPr id="82" name="角丸四角形 81"/>
          <p:cNvSpPr/>
          <p:nvPr/>
        </p:nvSpPr>
        <p:spPr bwMode="auto">
          <a:xfrm>
            <a:off x="3613150" y="3333750"/>
            <a:ext cx="2497138" cy="1104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 anchorCtr="1"/>
          <a:lstStyle/>
          <a:p>
            <a:pPr algn="ctr">
              <a:defRPr/>
            </a:pPr>
            <a:r>
              <a:rPr lang="en-US" altLang="ja-JP" sz="2400" dirty="0"/>
              <a:t>Laplacian</a:t>
            </a:r>
            <a:br>
              <a:rPr lang="en-US" altLang="ja-JP" sz="2400" dirty="0"/>
            </a:br>
            <a:r>
              <a:rPr lang="en-US" altLang="ja-JP" sz="2400" dirty="0"/>
              <a:t>interpolation</a:t>
            </a:r>
            <a:endParaRPr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65" grpId="0" animBg="1"/>
      <p:bldP spid="57369" grpId="0" animBg="1"/>
      <p:bldP spid="57370" grpId="0" animBg="1"/>
      <p:bldP spid="57371" grpId="0" animBg="1"/>
      <p:bldP spid="57408" grpId="0" animBg="1"/>
      <p:bldP spid="57409" grpId="0" animBg="1"/>
      <p:bldP spid="57410" grpId="0" animBg="1"/>
      <p:bldP spid="57411" grpId="0" animBg="1"/>
      <p:bldP spid="57412" grpId="0" animBg="1"/>
      <p:bldP spid="57413" grpId="0" animBg="1"/>
      <p:bldP spid="57414" grpId="0" animBg="1"/>
      <p:bldP spid="57415" grpId="0" animBg="1"/>
      <p:bldP spid="57416" grpId="0" animBg="1"/>
      <p:bldP spid="57417" grpId="0" animBg="1"/>
      <p:bldP spid="57418" grpId="0" animBg="1"/>
      <p:bldP spid="57419" grpId="0" animBg="1"/>
      <p:bldP spid="57420" grpId="0" animBg="1"/>
      <p:bldP spid="57421" grpId="0" animBg="1"/>
      <p:bldP spid="57422" grpId="0" animBg="1"/>
      <p:bldP spid="57423" grpId="0" animBg="1"/>
      <p:bldP spid="57424" grpId="0" animBg="1"/>
      <p:bldP spid="57425" grpId="0" animBg="1"/>
      <p:bldP spid="57426" grpId="0" animBg="1"/>
      <p:bldP spid="57427" grpId="0" animBg="1"/>
      <p:bldP spid="20519" grpId="0" animBg="1"/>
      <p:bldP spid="20520" grpId="0" animBg="1"/>
      <p:bldP spid="20521" grpId="0" animBg="1"/>
      <p:bldP spid="20522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smtClean="0"/>
              <a:t>Volumetric vector field</a:t>
            </a:r>
          </a:p>
        </p:txBody>
      </p:sp>
      <p:sp>
        <p:nvSpPr>
          <p:cNvPr id="21507" name="AutoShape 12"/>
          <p:cNvSpPr>
            <a:spLocks noChangeArrowheads="1"/>
          </p:cNvSpPr>
          <p:nvPr/>
        </p:nvSpPr>
        <p:spPr bwMode="auto">
          <a:xfrm>
            <a:off x="1371600" y="3810000"/>
            <a:ext cx="457200" cy="457200"/>
          </a:xfrm>
          <a:prstGeom prst="plus">
            <a:avLst>
              <a:gd name="adj" fmla="val 343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2" name="Group 176"/>
          <p:cNvGrpSpPr>
            <a:grpSpLocks/>
          </p:cNvGrpSpPr>
          <p:nvPr/>
        </p:nvGrpSpPr>
        <p:grpSpPr bwMode="auto">
          <a:xfrm>
            <a:off x="241300" y="4348163"/>
            <a:ext cx="2427288" cy="2278062"/>
            <a:chOff x="2048" y="2194"/>
            <a:chExt cx="1529" cy="1435"/>
          </a:xfrm>
        </p:grpSpPr>
        <p:grpSp>
          <p:nvGrpSpPr>
            <p:cNvPr id="20713" name="Group 177"/>
            <p:cNvGrpSpPr>
              <a:grpSpLocks/>
            </p:cNvGrpSpPr>
            <p:nvPr/>
          </p:nvGrpSpPr>
          <p:grpSpPr bwMode="auto">
            <a:xfrm>
              <a:off x="2379" y="3219"/>
              <a:ext cx="864" cy="410"/>
              <a:chOff x="3921" y="3219"/>
              <a:chExt cx="864" cy="410"/>
            </a:xfrm>
          </p:grpSpPr>
          <p:sp>
            <p:nvSpPr>
              <p:cNvPr id="20768" name="AutoShape 178"/>
              <p:cNvSpPr>
                <a:spLocks noChangeArrowheads="1"/>
              </p:cNvSpPr>
              <p:nvPr/>
            </p:nvSpPr>
            <p:spPr bwMode="auto">
              <a:xfrm>
                <a:off x="3921" y="321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9" name="AutoShape 179"/>
              <p:cNvSpPr>
                <a:spLocks noChangeArrowheads="1"/>
              </p:cNvSpPr>
              <p:nvPr/>
            </p:nvSpPr>
            <p:spPr bwMode="auto">
              <a:xfrm>
                <a:off x="4054" y="3287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70" name="AutoShape 180"/>
              <p:cNvSpPr>
                <a:spLocks noChangeArrowheads="1"/>
              </p:cNvSpPr>
              <p:nvPr/>
            </p:nvSpPr>
            <p:spPr bwMode="auto">
              <a:xfrm>
                <a:off x="4187" y="335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71" name="AutoShape 181"/>
              <p:cNvSpPr>
                <a:spLocks noChangeArrowheads="1"/>
              </p:cNvSpPr>
              <p:nvPr/>
            </p:nvSpPr>
            <p:spPr bwMode="auto">
              <a:xfrm>
                <a:off x="4519" y="321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72" name="AutoShape 182"/>
              <p:cNvSpPr>
                <a:spLocks noChangeArrowheads="1"/>
              </p:cNvSpPr>
              <p:nvPr/>
            </p:nvSpPr>
            <p:spPr bwMode="auto">
              <a:xfrm>
                <a:off x="4453" y="3287"/>
                <a:ext cx="265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714" name="Group 183"/>
            <p:cNvGrpSpPr>
              <a:grpSpLocks/>
            </p:cNvGrpSpPr>
            <p:nvPr/>
          </p:nvGrpSpPr>
          <p:grpSpPr bwMode="auto">
            <a:xfrm>
              <a:off x="2315" y="3082"/>
              <a:ext cx="1064" cy="342"/>
              <a:chOff x="3857" y="3082"/>
              <a:chExt cx="1064" cy="342"/>
            </a:xfrm>
          </p:grpSpPr>
          <p:sp>
            <p:nvSpPr>
              <p:cNvPr id="20763" name="AutoShape 184"/>
              <p:cNvSpPr>
                <a:spLocks noChangeArrowheads="1"/>
              </p:cNvSpPr>
              <p:nvPr/>
            </p:nvSpPr>
            <p:spPr bwMode="auto">
              <a:xfrm>
                <a:off x="3857" y="3082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4" name="AutoShape 185"/>
              <p:cNvSpPr>
                <a:spLocks noChangeArrowheads="1"/>
              </p:cNvSpPr>
              <p:nvPr/>
            </p:nvSpPr>
            <p:spPr bwMode="auto">
              <a:xfrm>
                <a:off x="3990" y="3150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5" name="AutoShape 186"/>
              <p:cNvSpPr>
                <a:spLocks noChangeArrowheads="1"/>
              </p:cNvSpPr>
              <p:nvPr/>
            </p:nvSpPr>
            <p:spPr bwMode="auto">
              <a:xfrm>
                <a:off x="4189" y="315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6" name="AutoShape 187"/>
              <p:cNvSpPr>
                <a:spLocks noChangeArrowheads="1"/>
              </p:cNvSpPr>
              <p:nvPr/>
            </p:nvSpPr>
            <p:spPr bwMode="auto">
              <a:xfrm>
                <a:off x="4389" y="315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7" name="AutoShape 188"/>
              <p:cNvSpPr>
                <a:spLocks noChangeArrowheads="1"/>
              </p:cNvSpPr>
              <p:nvPr/>
            </p:nvSpPr>
            <p:spPr bwMode="auto">
              <a:xfrm>
                <a:off x="4655" y="3083"/>
                <a:ext cx="266" cy="27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715" name="Group 189"/>
            <p:cNvGrpSpPr>
              <a:grpSpLocks/>
            </p:cNvGrpSpPr>
            <p:nvPr/>
          </p:nvGrpSpPr>
          <p:grpSpPr bwMode="auto">
            <a:xfrm>
              <a:off x="2113" y="2876"/>
              <a:ext cx="1265" cy="343"/>
              <a:chOff x="3593" y="2876"/>
              <a:chExt cx="1265" cy="343"/>
            </a:xfrm>
          </p:grpSpPr>
          <p:sp>
            <p:nvSpPr>
              <p:cNvPr id="20756" name="AutoShape 190"/>
              <p:cNvSpPr>
                <a:spLocks noChangeArrowheads="1"/>
              </p:cNvSpPr>
              <p:nvPr/>
            </p:nvSpPr>
            <p:spPr bwMode="auto">
              <a:xfrm>
                <a:off x="4592" y="2878"/>
                <a:ext cx="266" cy="27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7" name="AutoShape 191"/>
              <p:cNvSpPr>
                <a:spLocks noChangeArrowheads="1"/>
              </p:cNvSpPr>
              <p:nvPr/>
            </p:nvSpPr>
            <p:spPr bwMode="auto">
              <a:xfrm>
                <a:off x="3593" y="287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8" name="AutoShape 192"/>
              <p:cNvSpPr>
                <a:spLocks noChangeArrowheads="1"/>
              </p:cNvSpPr>
              <p:nvPr/>
            </p:nvSpPr>
            <p:spPr bwMode="auto">
              <a:xfrm>
                <a:off x="3727" y="294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9" name="AutoShape 193"/>
              <p:cNvSpPr>
                <a:spLocks noChangeArrowheads="1"/>
              </p:cNvSpPr>
              <p:nvPr/>
            </p:nvSpPr>
            <p:spPr bwMode="auto">
              <a:xfrm>
                <a:off x="3926" y="2945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0" name="AutoShape 194"/>
              <p:cNvSpPr>
                <a:spLocks noChangeArrowheads="1"/>
              </p:cNvSpPr>
              <p:nvPr/>
            </p:nvSpPr>
            <p:spPr bwMode="auto">
              <a:xfrm>
                <a:off x="4126" y="2945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1" name="AutoShape 195"/>
              <p:cNvSpPr>
                <a:spLocks noChangeArrowheads="1"/>
              </p:cNvSpPr>
              <p:nvPr/>
            </p:nvSpPr>
            <p:spPr bwMode="auto">
              <a:xfrm>
                <a:off x="4325" y="294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62" name="AutoShape 196"/>
              <p:cNvSpPr>
                <a:spLocks noChangeArrowheads="1"/>
              </p:cNvSpPr>
              <p:nvPr/>
            </p:nvSpPr>
            <p:spPr bwMode="auto">
              <a:xfrm>
                <a:off x="4525" y="294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716" name="Group 197"/>
            <p:cNvGrpSpPr>
              <a:grpSpLocks/>
            </p:cNvGrpSpPr>
            <p:nvPr/>
          </p:nvGrpSpPr>
          <p:grpSpPr bwMode="auto">
            <a:xfrm>
              <a:off x="2114" y="2671"/>
              <a:ext cx="1462" cy="410"/>
              <a:chOff x="3731" y="2671"/>
              <a:chExt cx="1462" cy="410"/>
            </a:xfrm>
          </p:grpSpPr>
          <p:sp>
            <p:nvSpPr>
              <p:cNvPr id="20749" name="AutoShape 198"/>
              <p:cNvSpPr>
                <a:spLocks noChangeArrowheads="1"/>
              </p:cNvSpPr>
              <p:nvPr/>
            </p:nvSpPr>
            <p:spPr bwMode="auto">
              <a:xfrm>
                <a:off x="3731" y="267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0" name="AutoShape 199"/>
              <p:cNvSpPr>
                <a:spLocks noChangeArrowheads="1"/>
              </p:cNvSpPr>
              <p:nvPr/>
            </p:nvSpPr>
            <p:spPr bwMode="auto">
              <a:xfrm>
                <a:off x="3864" y="273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1" name="AutoShape 200"/>
              <p:cNvSpPr>
                <a:spLocks noChangeArrowheads="1"/>
              </p:cNvSpPr>
              <p:nvPr/>
            </p:nvSpPr>
            <p:spPr bwMode="auto">
              <a:xfrm>
                <a:off x="3997" y="2808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2" name="AutoShape 201"/>
              <p:cNvSpPr>
                <a:spLocks noChangeArrowheads="1"/>
              </p:cNvSpPr>
              <p:nvPr/>
            </p:nvSpPr>
            <p:spPr bwMode="auto">
              <a:xfrm>
                <a:off x="4196" y="2808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3" name="AutoShape 202"/>
              <p:cNvSpPr>
                <a:spLocks noChangeArrowheads="1"/>
              </p:cNvSpPr>
              <p:nvPr/>
            </p:nvSpPr>
            <p:spPr bwMode="auto">
              <a:xfrm>
                <a:off x="4463" y="2740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4" name="AutoShape 203"/>
              <p:cNvSpPr>
                <a:spLocks noChangeArrowheads="1"/>
              </p:cNvSpPr>
              <p:nvPr/>
            </p:nvSpPr>
            <p:spPr bwMode="auto">
              <a:xfrm>
                <a:off x="4662" y="273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55" name="AutoShape 204"/>
              <p:cNvSpPr>
                <a:spLocks noChangeArrowheads="1"/>
              </p:cNvSpPr>
              <p:nvPr/>
            </p:nvSpPr>
            <p:spPr bwMode="auto">
              <a:xfrm>
                <a:off x="4927" y="267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717" name="Group 205"/>
            <p:cNvGrpSpPr>
              <a:grpSpLocks/>
            </p:cNvGrpSpPr>
            <p:nvPr/>
          </p:nvGrpSpPr>
          <p:grpSpPr bwMode="auto">
            <a:xfrm>
              <a:off x="2048" y="2466"/>
              <a:ext cx="1528" cy="410"/>
              <a:chOff x="3665" y="2466"/>
              <a:chExt cx="1528" cy="410"/>
            </a:xfrm>
          </p:grpSpPr>
          <p:sp>
            <p:nvSpPr>
              <p:cNvPr id="20742" name="AutoShape 206"/>
              <p:cNvSpPr>
                <a:spLocks noChangeArrowheads="1"/>
              </p:cNvSpPr>
              <p:nvPr/>
            </p:nvSpPr>
            <p:spPr bwMode="auto">
              <a:xfrm>
                <a:off x="3665" y="2534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3" name="AutoShape 207"/>
              <p:cNvSpPr>
                <a:spLocks noChangeArrowheads="1"/>
              </p:cNvSpPr>
              <p:nvPr/>
            </p:nvSpPr>
            <p:spPr bwMode="auto">
              <a:xfrm>
                <a:off x="3864" y="2534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4" name="AutoShape 208"/>
              <p:cNvSpPr>
                <a:spLocks noChangeArrowheads="1"/>
              </p:cNvSpPr>
              <p:nvPr/>
            </p:nvSpPr>
            <p:spPr bwMode="auto">
              <a:xfrm>
                <a:off x="3997" y="2603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5" name="AutoShape 209"/>
              <p:cNvSpPr>
                <a:spLocks noChangeArrowheads="1"/>
              </p:cNvSpPr>
              <p:nvPr/>
            </p:nvSpPr>
            <p:spPr bwMode="auto">
              <a:xfrm>
                <a:off x="4196" y="2603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6" name="AutoShape 210"/>
              <p:cNvSpPr>
                <a:spLocks noChangeArrowheads="1"/>
              </p:cNvSpPr>
              <p:nvPr/>
            </p:nvSpPr>
            <p:spPr bwMode="auto">
              <a:xfrm>
                <a:off x="4396" y="2603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7" name="AutoShape 211"/>
              <p:cNvSpPr>
                <a:spLocks noChangeArrowheads="1"/>
              </p:cNvSpPr>
              <p:nvPr/>
            </p:nvSpPr>
            <p:spPr bwMode="auto">
              <a:xfrm>
                <a:off x="4662" y="2534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8" name="AutoShape 212"/>
              <p:cNvSpPr>
                <a:spLocks noChangeArrowheads="1"/>
              </p:cNvSpPr>
              <p:nvPr/>
            </p:nvSpPr>
            <p:spPr bwMode="auto">
              <a:xfrm>
                <a:off x="4927" y="246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718" name="Group 213"/>
            <p:cNvGrpSpPr>
              <a:grpSpLocks/>
            </p:cNvGrpSpPr>
            <p:nvPr/>
          </p:nvGrpSpPr>
          <p:grpSpPr bwMode="auto">
            <a:xfrm>
              <a:off x="2049" y="2194"/>
              <a:ext cx="1528" cy="478"/>
              <a:chOff x="3334" y="2160"/>
              <a:chExt cx="2086" cy="634"/>
            </a:xfrm>
          </p:grpSpPr>
          <p:sp>
            <p:nvSpPr>
              <p:cNvPr id="20719" name="AutoShape 214"/>
              <p:cNvSpPr>
                <a:spLocks noChangeArrowheads="1"/>
              </p:cNvSpPr>
              <p:nvPr/>
            </p:nvSpPr>
            <p:spPr bwMode="auto">
              <a:xfrm>
                <a:off x="3424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0" name="AutoShape 215"/>
              <p:cNvSpPr>
                <a:spLocks noChangeArrowheads="1"/>
              </p:cNvSpPr>
              <p:nvPr/>
            </p:nvSpPr>
            <p:spPr bwMode="auto">
              <a:xfrm>
                <a:off x="3334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1" name="AutoShape 216"/>
              <p:cNvSpPr>
                <a:spLocks noChangeArrowheads="1"/>
              </p:cNvSpPr>
              <p:nvPr/>
            </p:nvSpPr>
            <p:spPr bwMode="auto">
              <a:xfrm>
                <a:off x="3787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2" name="AutoShape 217"/>
              <p:cNvSpPr>
                <a:spLocks noChangeArrowheads="1"/>
              </p:cNvSpPr>
              <p:nvPr/>
            </p:nvSpPr>
            <p:spPr bwMode="auto">
              <a:xfrm>
                <a:off x="3697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3" name="AutoShape 218"/>
              <p:cNvSpPr>
                <a:spLocks noChangeArrowheads="1"/>
              </p:cNvSpPr>
              <p:nvPr/>
            </p:nvSpPr>
            <p:spPr bwMode="auto">
              <a:xfrm>
                <a:off x="3606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4" name="AutoShape 219"/>
              <p:cNvSpPr>
                <a:spLocks noChangeArrowheads="1"/>
              </p:cNvSpPr>
              <p:nvPr/>
            </p:nvSpPr>
            <p:spPr bwMode="auto">
              <a:xfrm>
                <a:off x="3515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5" name="AutoShape 220"/>
              <p:cNvSpPr>
                <a:spLocks noChangeArrowheads="1"/>
              </p:cNvSpPr>
              <p:nvPr/>
            </p:nvSpPr>
            <p:spPr bwMode="auto">
              <a:xfrm>
                <a:off x="4059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6" name="AutoShape 221"/>
              <p:cNvSpPr>
                <a:spLocks noChangeArrowheads="1"/>
              </p:cNvSpPr>
              <p:nvPr/>
            </p:nvSpPr>
            <p:spPr bwMode="auto">
              <a:xfrm>
                <a:off x="3969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7" name="AutoShape 222"/>
              <p:cNvSpPr>
                <a:spLocks noChangeArrowheads="1"/>
              </p:cNvSpPr>
              <p:nvPr/>
            </p:nvSpPr>
            <p:spPr bwMode="auto">
              <a:xfrm>
                <a:off x="3878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8" name="AutoShape 223"/>
              <p:cNvSpPr>
                <a:spLocks noChangeArrowheads="1"/>
              </p:cNvSpPr>
              <p:nvPr/>
            </p:nvSpPr>
            <p:spPr bwMode="auto">
              <a:xfrm>
                <a:off x="3787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29" name="AutoShape 224"/>
              <p:cNvSpPr>
                <a:spLocks noChangeArrowheads="1"/>
              </p:cNvSpPr>
              <p:nvPr/>
            </p:nvSpPr>
            <p:spPr bwMode="auto">
              <a:xfrm>
                <a:off x="4332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0" name="AutoShape 225"/>
              <p:cNvSpPr>
                <a:spLocks noChangeArrowheads="1"/>
              </p:cNvSpPr>
              <p:nvPr/>
            </p:nvSpPr>
            <p:spPr bwMode="auto">
              <a:xfrm>
                <a:off x="4241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1" name="AutoShape 226"/>
              <p:cNvSpPr>
                <a:spLocks noChangeArrowheads="1"/>
              </p:cNvSpPr>
              <p:nvPr/>
            </p:nvSpPr>
            <p:spPr bwMode="auto">
              <a:xfrm>
                <a:off x="4150" y="234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2" name="AutoShape 227"/>
              <p:cNvSpPr>
                <a:spLocks noChangeArrowheads="1"/>
              </p:cNvSpPr>
              <p:nvPr/>
            </p:nvSpPr>
            <p:spPr bwMode="auto">
              <a:xfrm>
                <a:off x="4059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3" name="AutoShape 228"/>
              <p:cNvSpPr>
                <a:spLocks noChangeArrowheads="1"/>
              </p:cNvSpPr>
              <p:nvPr/>
            </p:nvSpPr>
            <p:spPr bwMode="auto">
              <a:xfrm>
                <a:off x="4604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4" name="AutoShape 229"/>
              <p:cNvSpPr>
                <a:spLocks noChangeArrowheads="1"/>
              </p:cNvSpPr>
              <p:nvPr/>
            </p:nvSpPr>
            <p:spPr bwMode="auto">
              <a:xfrm>
                <a:off x="4513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5" name="AutoShape 230"/>
              <p:cNvSpPr>
                <a:spLocks noChangeArrowheads="1"/>
              </p:cNvSpPr>
              <p:nvPr/>
            </p:nvSpPr>
            <p:spPr bwMode="auto">
              <a:xfrm>
                <a:off x="4423" y="234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6" name="AutoShape 231"/>
              <p:cNvSpPr>
                <a:spLocks noChangeArrowheads="1"/>
              </p:cNvSpPr>
              <p:nvPr/>
            </p:nvSpPr>
            <p:spPr bwMode="auto">
              <a:xfrm>
                <a:off x="4332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7" name="AutoShape 232"/>
              <p:cNvSpPr>
                <a:spLocks noChangeArrowheads="1"/>
              </p:cNvSpPr>
              <p:nvPr/>
            </p:nvSpPr>
            <p:spPr bwMode="auto">
              <a:xfrm>
                <a:off x="4786" y="225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8" name="AutoShape 233"/>
              <p:cNvSpPr>
                <a:spLocks noChangeArrowheads="1"/>
              </p:cNvSpPr>
              <p:nvPr/>
            </p:nvSpPr>
            <p:spPr bwMode="auto">
              <a:xfrm>
                <a:off x="4695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39" name="AutoShape 234"/>
              <p:cNvSpPr>
                <a:spLocks noChangeArrowheads="1"/>
              </p:cNvSpPr>
              <p:nvPr/>
            </p:nvSpPr>
            <p:spPr bwMode="auto">
              <a:xfrm>
                <a:off x="5057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0" name="AutoShape 235"/>
              <p:cNvSpPr>
                <a:spLocks noChangeArrowheads="1"/>
              </p:cNvSpPr>
              <p:nvPr/>
            </p:nvSpPr>
            <p:spPr bwMode="auto">
              <a:xfrm>
                <a:off x="4604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741" name="AutoShape 236"/>
              <p:cNvSpPr>
                <a:spLocks noChangeArrowheads="1"/>
              </p:cNvSpPr>
              <p:nvPr/>
            </p:nvSpPr>
            <p:spPr bwMode="auto">
              <a:xfrm>
                <a:off x="4967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</p:grpSp>
      <p:sp>
        <p:nvSpPr>
          <p:cNvPr id="65805" name="Line 269"/>
          <p:cNvSpPr>
            <a:spLocks noChangeShapeType="1"/>
          </p:cNvSpPr>
          <p:nvPr/>
        </p:nvSpPr>
        <p:spPr bwMode="auto">
          <a:xfrm>
            <a:off x="404813" y="4814888"/>
            <a:ext cx="52387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06" name="Line 270"/>
          <p:cNvSpPr>
            <a:spLocks noChangeShapeType="1"/>
          </p:cNvSpPr>
          <p:nvPr/>
        </p:nvSpPr>
        <p:spPr bwMode="auto">
          <a:xfrm>
            <a:off x="615950" y="4924425"/>
            <a:ext cx="211138" cy="1635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07" name="Line 271"/>
          <p:cNvSpPr>
            <a:spLocks noChangeShapeType="1"/>
          </p:cNvSpPr>
          <p:nvPr/>
        </p:nvSpPr>
        <p:spPr bwMode="auto">
          <a:xfrm>
            <a:off x="931863" y="4924425"/>
            <a:ext cx="317500" cy="1635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08" name="Line 272"/>
          <p:cNvSpPr>
            <a:spLocks noChangeShapeType="1"/>
          </p:cNvSpPr>
          <p:nvPr/>
        </p:nvSpPr>
        <p:spPr bwMode="auto">
          <a:xfrm>
            <a:off x="1249363" y="4924425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09" name="Line 273"/>
          <p:cNvSpPr>
            <a:spLocks noChangeShapeType="1"/>
          </p:cNvSpPr>
          <p:nvPr/>
        </p:nvSpPr>
        <p:spPr bwMode="auto">
          <a:xfrm>
            <a:off x="1617663" y="4924425"/>
            <a:ext cx="423862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0" name="Line 274"/>
          <p:cNvSpPr>
            <a:spLocks noChangeShapeType="1"/>
          </p:cNvSpPr>
          <p:nvPr/>
        </p:nvSpPr>
        <p:spPr bwMode="auto">
          <a:xfrm>
            <a:off x="1249363" y="5249863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1" name="Line 275"/>
          <p:cNvSpPr>
            <a:spLocks noChangeShapeType="1"/>
          </p:cNvSpPr>
          <p:nvPr/>
        </p:nvSpPr>
        <p:spPr bwMode="auto">
          <a:xfrm>
            <a:off x="1566863" y="5249863"/>
            <a:ext cx="42227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2" name="Line 276"/>
          <p:cNvSpPr>
            <a:spLocks noChangeShapeType="1"/>
          </p:cNvSpPr>
          <p:nvPr/>
        </p:nvSpPr>
        <p:spPr bwMode="auto">
          <a:xfrm>
            <a:off x="931863" y="5249863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3" name="Line 277"/>
          <p:cNvSpPr>
            <a:spLocks noChangeShapeType="1"/>
          </p:cNvSpPr>
          <p:nvPr/>
        </p:nvSpPr>
        <p:spPr bwMode="auto">
          <a:xfrm>
            <a:off x="931863" y="5575300"/>
            <a:ext cx="422275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4" name="Line 278"/>
          <p:cNvSpPr>
            <a:spLocks noChangeShapeType="1"/>
          </p:cNvSpPr>
          <p:nvPr/>
        </p:nvSpPr>
        <p:spPr bwMode="auto">
          <a:xfrm>
            <a:off x="720725" y="5195888"/>
            <a:ext cx="523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5" name="Line 279"/>
          <p:cNvSpPr>
            <a:spLocks noChangeShapeType="1"/>
          </p:cNvSpPr>
          <p:nvPr/>
        </p:nvSpPr>
        <p:spPr bwMode="auto">
          <a:xfrm>
            <a:off x="720725" y="5467350"/>
            <a:ext cx="523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6" name="Line 280"/>
          <p:cNvSpPr>
            <a:spLocks noChangeShapeType="1"/>
          </p:cNvSpPr>
          <p:nvPr/>
        </p:nvSpPr>
        <p:spPr bwMode="auto">
          <a:xfrm>
            <a:off x="1301750" y="5575300"/>
            <a:ext cx="4222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7" name="Line 281"/>
          <p:cNvSpPr>
            <a:spLocks noChangeShapeType="1"/>
          </p:cNvSpPr>
          <p:nvPr/>
        </p:nvSpPr>
        <p:spPr bwMode="auto">
          <a:xfrm>
            <a:off x="1671638" y="5467350"/>
            <a:ext cx="4222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8" name="Line 282"/>
          <p:cNvSpPr>
            <a:spLocks noChangeShapeType="1"/>
          </p:cNvSpPr>
          <p:nvPr/>
        </p:nvSpPr>
        <p:spPr bwMode="auto">
          <a:xfrm flipV="1">
            <a:off x="1989138" y="5357813"/>
            <a:ext cx="315912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19" name="Line 283"/>
          <p:cNvSpPr>
            <a:spLocks noChangeShapeType="1"/>
          </p:cNvSpPr>
          <p:nvPr/>
        </p:nvSpPr>
        <p:spPr bwMode="auto">
          <a:xfrm flipV="1">
            <a:off x="2041525" y="5032375"/>
            <a:ext cx="369888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0" name="Line 284"/>
          <p:cNvSpPr>
            <a:spLocks noChangeShapeType="1"/>
          </p:cNvSpPr>
          <p:nvPr/>
        </p:nvSpPr>
        <p:spPr bwMode="auto">
          <a:xfrm flipV="1">
            <a:off x="2463800" y="5141913"/>
            <a:ext cx="157163" cy="2159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1" name="Line 285"/>
          <p:cNvSpPr>
            <a:spLocks noChangeShapeType="1"/>
          </p:cNvSpPr>
          <p:nvPr/>
        </p:nvSpPr>
        <p:spPr bwMode="auto">
          <a:xfrm flipV="1">
            <a:off x="2463800" y="4924425"/>
            <a:ext cx="157163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2" name="Line 286"/>
          <p:cNvSpPr>
            <a:spLocks noChangeShapeType="1"/>
          </p:cNvSpPr>
          <p:nvPr/>
        </p:nvSpPr>
        <p:spPr bwMode="auto">
          <a:xfrm flipV="1">
            <a:off x="2357438" y="4598988"/>
            <a:ext cx="263525" cy="2174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3" name="Line 287"/>
          <p:cNvSpPr>
            <a:spLocks noChangeShapeType="1"/>
          </p:cNvSpPr>
          <p:nvPr/>
        </p:nvSpPr>
        <p:spPr bwMode="auto">
          <a:xfrm flipV="1">
            <a:off x="2620963" y="4491038"/>
            <a:ext cx="106362" cy="1619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4" name="Line 288"/>
          <p:cNvSpPr>
            <a:spLocks noChangeShapeType="1"/>
          </p:cNvSpPr>
          <p:nvPr/>
        </p:nvSpPr>
        <p:spPr bwMode="auto">
          <a:xfrm>
            <a:off x="404813" y="5141913"/>
            <a:ext cx="106362" cy="2159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5" name="Line 289"/>
          <p:cNvSpPr>
            <a:spLocks noChangeShapeType="1"/>
          </p:cNvSpPr>
          <p:nvPr/>
        </p:nvSpPr>
        <p:spPr bwMode="auto">
          <a:xfrm flipV="1">
            <a:off x="2093913" y="5629275"/>
            <a:ext cx="263525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6" name="Line 290"/>
          <p:cNvSpPr>
            <a:spLocks noChangeShapeType="1"/>
          </p:cNvSpPr>
          <p:nvPr/>
        </p:nvSpPr>
        <p:spPr bwMode="auto">
          <a:xfrm flipV="1">
            <a:off x="2146300" y="5846763"/>
            <a:ext cx="211138" cy="1619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7" name="Line 291"/>
          <p:cNvSpPr>
            <a:spLocks noChangeShapeType="1"/>
          </p:cNvSpPr>
          <p:nvPr/>
        </p:nvSpPr>
        <p:spPr bwMode="auto">
          <a:xfrm flipV="1">
            <a:off x="1830388" y="6226175"/>
            <a:ext cx="368300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8" name="Line 292"/>
          <p:cNvSpPr>
            <a:spLocks noChangeShapeType="1"/>
          </p:cNvSpPr>
          <p:nvPr/>
        </p:nvSpPr>
        <p:spPr bwMode="auto">
          <a:xfrm flipV="1">
            <a:off x="1724025" y="6062663"/>
            <a:ext cx="369888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29" name="Line 293"/>
          <p:cNvSpPr>
            <a:spLocks noChangeShapeType="1"/>
          </p:cNvSpPr>
          <p:nvPr/>
        </p:nvSpPr>
        <p:spPr bwMode="auto">
          <a:xfrm>
            <a:off x="1724025" y="5791200"/>
            <a:ext cx="3698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0" name="Line 294"/>
          <p:cNvSpPr>
            <a:spLocks noChangeShapeType="1"/>
          </p:cNvSpPr>
          <p:nvPr/>
        </p:nvSpPr>
        <p:spPr bwMode="auto">
          <a:xfrm>
            <a:off x="1354138" y="5791200"/>
            <a:ext cx="422275" cy="5556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1" name="Line 295"/>
          <p:cNvSpPr>
            <a:spLocks noChangeShapeType="1"/>
          </p:cNvSpPr>
          <p:nvPr/>
        </p:nvSpPr>
        <p:spPr bwMode="auto">
          <a:xfrm>
            <a:off x="1354138" y="6116638"/>
            <a:ext cx="422275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2" name="Line 296"/>
          <p:cNvSpPr>
            <a:spLocks noChangeShapeType="1"/>
          </p:cNvSpPr>
          <p:nvPr/>
        </p:nvSpPr>
        <p:spPr bwMode="auto">
          <a:xfrm>
            <a:off x="1408113" y="6442075"/>
            <a:ext cx="368300" cy="15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3" name="Line 297"/>
          <p:cNvSpPr>
            <a:spLocks noChangeShapeType="1"/>
          </p:cNvSpPr>
          <p:nvPr/>
        </p:nvSpPr>
        <p:spPr bwMode="auto">
          <a:xfrm>
            <a:off x="1038225" y="6116638"/>
            <a:ext cx="369888" cy="1635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4" name="Line 298"/>
          <p:cNvSpPr>
            <a:spLocks noChangeShapeType="1"/>
          </p:cNvSpPr>
          <p:nvPr/>
        </p:nvSpPr>
        <p:spPr bwMode="auto">
          <a:xfrm>
            <a:off x="1038225" y="5791200"/>
            <a:ext cx="369888" cy="1635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5" name="Line 299"/>
          <p:cNvSpPr>
            <a:spLocks noChangeShapeType="1"/>
          </p:cNvSpPr>
          <p:nvPr/>
        </p:nvSpPr>
        <p:spPr bwMode="auto">
          <a:xfrm>
            <a:off x="773113" y="5791200"/>
            <a:ext cx="158750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6" name="Line 300"/>
          <p:cNvSpPr>
            <a:spLocks noChangeShapeType="1"/>
          </p:cNvSpPr>
          <p:nvPr/>
        </p:nvSpPr>
        <p:spPr bwMode="auto">
          <a:xfrm>
            <a:off x="1143000" y="6388100"/>
            <a:ext cx="523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7" name="Line 301"/>
          <p:cNvSpPr>
            <a:spLocks noChangeShapeType="1"/>
          </p:cNvSpPr>
          <p:nvPr/>
        </p:nvSpPr>
        <p:spPr bwMode="auto">
          <a:xfrm>
            <a:off x="827088" y="6010275"/>
            <a:ext cx="52387" cy="523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8" name="Line 302"/>
          <p:cNvSpPr>
            <a:spLocks noChangeShapeType="1"/>
          </p:cNvSpPr>
          <p:nvPr/>
        </p:nvSpPr>
        <p:spPr bwMode="auto">
          <a:xfrm>
            <a:off x="509588" y="5684838"/>
            <a:ext cx="539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5839" name="Line 303"/>
          <p:cNvSpPr>
            <a:spLocks noChangeShapeType="1"/>
          </p:cNvSpPr>
          <p:nvPr/>
        </p:nvSpPr>
        <p:spPr bwMode="auto">
          <a:xfrm flipV="1">
            <a:off x="1882775" y="4870450"/>
            <a:ext cx="4222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445"/>
          <p:cNvGrpSpPr>
            <a:grpSpLocks/>
          </p:cNvGrpSpPr>
          <p:nvPr/>
        </p:nvGrpSpPr>
        <p:grpSpPr bwMode="auto">
          <a:xfrm>
            <a:off x="236538" y="4249738"/>
            <a:ext cx="2586037" cy="2447925"/>
            <a:chOff x="68" y="2160"/>
            <a:chExt cx="1629" cy="1542"/>
          </a:xfrm>
        </p:grpSpPr>
        <p:grpSp>
          <p:nvGrpSpPr>
            <p:cNvPr id="20659" name="Group 391"/>
            <p:cNvGrpSpPr>
              <a:grpSpLocks/>
            </p:cNvGrpSpPr>
            <p:nvPr/>
          </p:nvGrpSpPr>
          <p:grpSpPr bwMode="auto">
            <a:xfrm>
              <a:off x="72" y="2160"/>
              <a:ext cx="1529" cy="1542"/>
              <a:chOff x="113" y="1933"/>
              <a:chExt cx="1392" cy="1501"/>
            </a:xfrm>
          </p:grpSpPr>
          <p:sp>
            <p:nvSpPr>
              <p:cNvPr id="20681" name="Freeform 392"/>
              <p:cNvSpPr>
                <a:spLocks/>
              </p:cNvSpPr>
              <p:nvPr/>
            </p:nvSpPr>
            <p:spPr bwMode="auto">
              <a:xfrm>
                <a:off x="118" y="2132"/>
                <a:ext cx="1386" cy="1302"/>
              </a:xfrm>
              <a:custGeom>
                <a:avLst/>
                <a:gdLst>
                  <a:gd name="T0" fmla="*/ 0 w 1386"/>
                  <a:gd name="T1" fmla="*/ 52 h 1302"/>
                  <a:gd name="T2" fmla="*/ 56 w 1386"/>
                  <a:gd name="T3" fmla="*/ 470 h 1302"/>
                  <a:gd name="T4" fmla="*/ 178 w 1386"/>
                  <a:gd name="T5" fmla="*/ 836 h 1302"/>
                  <a:gd name="T6" fmla="*/ 418 w 1386"/>
                  <a:gd name="T7" fmla="*/ 1166 h 1302"/>
                  <a:gd name="T8" fmla="*/ 874 w 1386"/>
                  <a:gd name="T9" fmla="*/ 1302 h 1302"/>
                  <a:gd name="T10" fmla="*/ 1202 w 1386"/>
                  <a:gd name="T11" fmla="*/ 1000 h 1302"/>
                  <a:gd name="T12" fmla="*/ 1356 w 1386"/>
                  <a:gd name="T13" fmla="*/ 532 h 1302"/>
                  <a:gd name="T14" fmla="*/ 1386 w 1386"/>
                  <a:gd name="T15" fmla="*/ 232 h 1302"/>
                  <a:gd name="T16" fmla="*/ 1386 w 1386"/>
                  <a:gd name="T17" fmla="*/ 0 h 1302"/>
                  <a:gd name="T18" fmla="*/ 1328 w 1386"/>
                  <a:gd name="T19" fmla="*/ 66 h 1302"/>
                  <a:gd name="T20" fmla="*/ 1056 w 1386"/>
                  <a:gd name="T21" fmla="*/ 166 h 1302"/>
                  <a:gd name="T22" fmla="*/ 664 w 1386"/>
                  <a:gd name="T23" fmla="*/ 198 h 1302"/>
                  <a:gd name="T24" fmla="*/ 294 w 1386"/>
                  <a:gd name="T25" fmla="*/ 152 h 1302"/>
                  <a:gd name="T26" fmla="*/ 0 w 1386"/>
                  <a:gd name="T27" fmla="*/ 52 h 13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386"/>
                  <a:gd name="T43" fmla="*/ 0 h 1302"/>
                  <a:gd name="T44" fmla="*/ 1386 w 1386"/>
                  <a:gd name="T45" fmla="*/ 1302 h 130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386" h="1302">
                    <a:moveTo>
                      <a:pt x="0" y="52"/>
                    </a:moveTo>
                    <a:lnTo>
                      <a:pt x="56" y="470"/>
                    </a:lnTo>
                    <a:lnTo>
                      <a:pt x="178" y="836"/>
                    </a:lnTo>
                    <a:lnTo>
                      <a:pt x="418" y="1166"/>
                    </a:lnTo>
                    <a:lnTo>
                      <a:pt x="874" y="1302"/>
                    </a:lnTo>
                    <a:lnTo>
                      <a:pt x="1202" y="1000"/>
                    </a:lnTo>
                    <a:lnTo>
                      <a:pt x="1356" y="532"/>
                    </a:lnTo>
                    <a:lnTo>
                      <a:pt x="1386" y="232"/>
                    </a:lnTo>
                    <a:lnTo>
                      <a:pt x="1386" y="0"/>
                    </a:lnTo>
                    <a:lnTo>
                      <a:pt x="1328" y="66"/>
                    </a:lnTo>
                    <a:lnTo>
                      <a:pt x="1056" y="166"/>
                    </a:lnTo>
                    <a:lnTo>
                      <a:pt x="664" y="198"/>
                    </a:lnTo>
                    <a:lnTo>
                      <a:pt x="294" y="1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grpSp>
            <p:nvGrpSpPr>
              <p:cNvPr id="20682" name="Group 393"/>
              <p:cNvGrpSpPr>
                <a:grpSpLocks/>
              </p:cNvGrpSpPr>
              <p:nvPr/>
            </p:nvGrpSpPr>
            <p:grpSpPr bwMode="auto">
              <a:xfrm>
                <a:off x="113" y="1933"/>
                <a:ext cx="1392" cy="1497"/>
                <a:chOff x="476" y="1253"/>
                <a:chExt cx="2086" cy="2041"/>
              </a:xfrm>
            </p:grpSpPr>
            <p:sp>
              <p:nvSpPr>
                <p:cNvPr id="20683" name="Freeform 394"/>
                <p:cNvSpPr>
                  <a:spLocks/>
                </p:cNvSpPr>
                <p:nvPr/>
              </p:nvSpPr>
              <p:spPr bwMode="auto">
                <a:xfrm>
                  <a:off x="476" y="1253"/>
                  <a:ext cx="2086" cy="545"/>
                </a:xfrm>
                <a:custGeom>
                  <a:avLst/>
                  <a:gdLst>
                    <a:gd name="T0" fmla="*/ 907 w 2086"/>
                    <a:gd name="T1" fmla="*/ 0 h 1089"/>
                    <a:gd name="T2" fmla="*/ 499 w 2086"/>
                    <a:gd name="T3" fmla="*/ 1 h 1089"/>
                    <a:gd name="T4" fmla="*/ 91 w 2086"/>
                    <a:gd name="T5" fmla="*/ 1 h 1089"/>
                    <a:gd name="T6" fmla="*/ 0 w 2086"/>
                    <a:gd name="T7" fmla="*/ 1 h 1089"/>
                    <a:gd name="T8" fmla="*/ 453 w 2086"/>
                    <a:gd name="T9" fmla="*/ 1 h 1089"/>
                    <a:gd name="T10" fmla="*/ 998 w 2086"/>
                    <a:gd name="T11" fmla="*/ 1 h 1089"/>
                    <a:gd name="T12" fmla="*/ 1587 w 2086"/>
                    <a:gd name="T13" fmla="*/ 1 h 1089"/>
                    <a:gd name="T14" fmla="*/ 1996 w 2086"/>
                    <a:gd name="T15" fmla="*/ 1 h 1089"/>
                    <a:gd name="T16" fmla="*/ 2086 w 2086"/>
                    <a:gd name="T17" fmla="*/ 1 h 1089"/>
                    <a:gd name="T18" fmla="*/ 1996 w 2086"/>
                    <a:gd name="T19" fmla="*/ 1 h 1089"/>
                    <a:gd name="T20" fmla="*/ 1270 w 2086"/>
                    <a:gd name="T21" fmla="*/ 1 h 1089"/>
                    <a:gd name="T22" fmla="*/ 907 w 2086"/>
                    <a:gd name="T23" fmla="*/ 0 h 108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086"/>
                    <a:gd name="T37" fmla="*/ 0 h 1089"/>
                    <a:gd name="T38" fmla="*/ 2086 w 2086"/>
                    <a:gd name="T39" fmla="*/ 1089 h 108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086" h="1089">
                      <a:moveTo>
                        <a:pt x="907" y="0"/>
                      </a:moveTo>
                      <a:lnTo>
                        <a:pt x="499" y="137"/>
                      </a:lnTo>
                      <a:lnTo>
                        <a:pt x="91" y="409"/>
                      </a:lnTo>
                      <a:lnTo>
                        <a:pt x="0" y="681"/>
                      </a:lnTo>
                      <a:lnTo>
                        <a:pt x="453" y="953"/>
                      </a:lnTo>
                      <a:lnTo>
                        <a:pt x="998" y="1089"/>
                      </a:lnTo>
                      <a:lnTo>
                        <a:pt x="1587" y="998"/>
                      </a:lnTo>
                      <a:lnTo>
                        <a:pt x="1996" y="726"/>
                      </a:lnTo>
                      <a:lnTo>
                        <a:pt x="2086" y="545"/>
                      </a:lnTo>
                      <a:lnTo>
                        <a:pt x="1996" y="363"/>
                      </a:lnTo>
                      <a:lnTo>
                        <a:pt x="1270" y="91"/>
                      </a:lnTo>
                      <a:lnTo>
                        <a:pt x="907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20684" name="Freeform 395"/>
                <p:cNvSpPr>
                  <a:spLocks/>
                </p:cNvSpPr>
                <p:nvPr/>
              </p:nvSpPr>
              <p:spPr bwMode="auto">
                <a:xfrm>
                  <a:off x="476" y="1525"/>
                  <a:ext cx="2086" cy="1769"/>
                </a:xfrm>
                <a:custGeom>
                  <a:avLst/>
                  <a:gdLst>
                    <a:gd name="T0" fmla="*/ 0 w 2086"/>
                    <a:gd name="T1" fmla="*/ 45 h 1769"/>
                    <a:gd name="T2" fmla="*/ 91 w 2086"/>
                    <a:gd name="T3" fmla="*/ 635 h 1769"/>
                    <a:gd name="T4" fmla="*/ 272 w 2086"/>
                    <a:gd name="T5" fmla="*/ 1134 h 1769"/>
                    <a:gd name="T6" fmla="*/ 635 w 2086"/>
                    <a:gd name="T7" fmla="*/ 1588 h 1769"/>
                    <a:gd name="T8" fmla="*/ 1315 w 2086"/>
                    <a:gd name="T9" fmla="*/ 1769 h 1769"/>
                    <a:gd name="T10" fmla="*/ 1814 w 2086"/>
                    <a:gd name="T11" fmla="*/ 1361 h 1769"/>
                    <a:gd name="T12" fmla="*/ 2041 w 2086"/>
                    <a:gd name="T13" fmla="*/ 726 h 1769"/>
                    <a:gd name="T14" fmla="*/ 2086 w 2086"/>
                    <a:gd name="T15" fmla="*/ 317 h 1769"/>
                    <a:gd name="T16" fmla="*/ 2086 w 2086"/>
                    <a:gd name="T17" fmla="*/ 0 h 176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086"/>
                    <a:gd name="T28" fmla="*/ 0 h 1769"/>
                    <a:gd name="T29" fmla="*/ 2086 w 2086"/>
                    <a:gd name="T30" fmla="*/ 1769 h 176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086" h="1769">
                      <a:moveTo>
                        <a:pt x="0" y="45"/>
                      </a:moveTo>
                      <a:lnTo>
                        <a:pt x="91" y="635"/>
                      </a:lnTo>
                      <a:lnTo>
                        <a:pt x="272" y="1134"/>
                      </a:lnTo>
                      <a:lnTo>
                        <a:pt x="635" y="1588"/>
                      </a:lnTo>
                      <a:lnTo>
                        <a:pt x="1315" y="1769"/>
                      </a:lnTo>
                      <a:lnTo>
                        <a:pt x="1814" y="1361"/>
                      </a:lnTo>
                      <a:lnTo>
                        <a:pt x="2041" y="726"/>
                      </a:lnTo>
                      <a:lnTo>
                        <a:pt x="2086" y="317"/>
                      </a:lnTo>
                      <a:lnTo>
                        <a:pt x="2086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20685" name="Freeform 396"/>
                <p:cNvSpPr>
                  <a:spLocks/>
                </p:cNvSpPr>
                <p:nvPr/>
              </p:nvSpPr>
              <p:spPr bwMode="auto">
                <a:xfrm>
                  <a:off x="567" y="1842"/>
                  <a:ext cx="1995" cy="545"/>
                </a:xfrm>
                <a:custGeom>
                  <a:avLst/>
                  <a:gdLst>
                    <a:gd name="T0" fmla="*/ 0 w 1995"/>
                    <a:gd name="T1" fmla="*/ 318 h 545"/>
                    <a:gd name="T2" fmla="*/ 181 w 1995"/>
                    <a:gd name="T3" fmla="*/ 409 h 545"/>
                    <a:gd name="T4" fmla="*/ 725 w 1995"/>
                    <a:gd name="T5" fmla="*/ 545 h 545"/>
                    <a:gd name="T6" fmla="*/ 1406 w 1995"/>
                    <a:gd name="T7" fmla="*/ 454 h 545"/>
                    <a:gd name="T8" fmla="*/ 1905 w 1995"/>
                    <a:gd name="T9" fmla="*/ 227 h 545"/>
                    <a:gd name="T10" fmla="*/ 1995 w 1995"/>
                    <a:gd name="T11" fmla="*/ 0 h 5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95"/>
                    <a:gd name="T19" fmla="*/ 0 h 545"/>
                    <a:gd name="T20" fmla="*/ 1995 w 1995"/>
                    <a:gd name="T21" fmla="*/ 545 h 5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95" h="545">
                      <a:moveTo>
                        <a:pt x="0" y="318"/>
                      </a:moveTo>
                      <a:lnTo>
                        <a:pt x="181" y="409"/>
                      </a:lnTo>
                      <a:lnTo>
                        <a:pt x="725" y="545"/>
                      </a:lnTo>
                      <a:lnTo>
                        <a:pt x="1406" y="454"/>
                      </a:lnTo>
                      <a:lnTo>
                        <a:pt x="1905" y="227"/>
                      </a:lnTo>
                      <a:lnTo>
                        <a:pt x="1995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20686" name="Freeform 397"/>
                <p:cNvSpPr>
                  <a:spLocks/>
                </p:cNvSpPr>
                <p:nvPr/>
              </p:nvSpPr>
              <p:spPr bwMode="auto">
                <a:xfrm>
                  <a:off x="748" y="2614"/>
                  <a:ext cx="1633" cy="317"/>
                </a:xfrm>
                <a:custGeom>
                  <a:avLst/>
                  <a:gdLst>
                    <a:gd name="T0" fmla="*/ 0 w 1633"/>
                    <a:gd name="T1" fmla="*/ 45 h 317"/>
                    <a:gd name="T2" fmla="*/ 318 w 1633"/>
                    <a:gd name="T3" fmla="*/ 226 h 317"/>
                    <a:gd name="T4" fmla="*/ 862 w 1633"/>
                    <a:gd name="T5" fmla="*/ 317 h 317"/>
                    <a:gd name="T6" fmla="*/ 1406 w 1633"/>
                    <a:gd name="T7" fmla="*/ 181 h 317"/>
                    <a:gd name="T8" fmla="*/ 1633 w 1633"/>
                    <a:gd name="T9" fmla="*/ 0 h 3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3"/>
                    <a:gd name="T16" fmla="*/ 0 h 317"/>
                    <a:gd name="T17" fmla="*/ 1633 w 1633"/>
                    <a:gd name="T18" fmla="*/ 317 h 3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3" h="317">
                      <a:moveTo>
                        <a:pt x="0" y="45"/>
                      </a:moveTo>
                      <a:lnTo>
                        <a:pt x="318" y="226"/>
                      </a:lnTo>
                      <a:lnTo>
                        <a:pt x="862" y="317"/>
                      </a:lnTo>
                      <a:lnTo>
                        <a:pt x="1406" y="181"/>
                      </a:lnTo>
                      <a:lnTo>
                        <a:pt x="1633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20687" name="Line 398"/>
                <p:cNvSpPr>
                  <a:spLocks noChangeShapeType="1"/>
                </p:cNvSpPr>
                <p:nvPr/>
              </p:nvSpPr>
              <p:spPr bwMode="auto">
                <a:xfrm flipV="1">
                  <a:off x="1791" y="3158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88" name="Line 399"/>
                <p:cNvSpPr>
                  <a:spLocks noChangeShapeType="1"/>
                </p:cNvSpPr>
                <p:nvPr/>
              </p:nvSpPr>
              <p:spPr bwMode="auto">
                <a:xfrm flipH="1" flipV="1">
                  <a:off x="2154" y="2795"/>
                  <a:ext cx="13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89" name="Line 400"/>
                <p:cNvSpPr>
                  <a:spLocks noChangeShapeType="1"/>
                </p:cNvSpPr>
                <p:nvPr/>
              </p:nvSpPr>
              <p:spPr bwMode="auto">
                <a:xfrm flipV="1">
                  <a:off x="1791" y="2795"/>
                  <a:ext cx="363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0" name="Line 401"/>
                <p:cNvSpPr>
                  <a:spLocks noChangeShapeType="1"/>
                </p:cNvSpPr>
                <p:nvPr/>
              </p:nvSpPr>
              <p:spPr bwMode="auto">
                <a:xfrm flipV="1">
                  <a:off x="1383" y="2931"/>
                  <a:ext cx="227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1" name="Line 402"/>
                <p:cNvSpPr>
                  <a:spLocks noChangeShapeType="1"/>
                </p:cNvSpPr>
                <p:nvPr/>
              </p:nvSpPr>
              <p:spPr bwMode="auto">
                <a:xfrm flipH="1" flipV="1">
                  <a:off x="1066" y="2840"/>
                  <a:ext cx="45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2" name="Line 403"/>
                <p:cNvSpPr>
                  <a:spLocks noChangeShapeType="1"/>
                </p:cNvSpPr>
                <p:nvPr/>
              </p:nvSpPr>
              <p:spPr bwMode="auto">
                <a:xfrm flipH="1" flipV="1">
                  <a:off x="1973" y="2296"/>
                  <a:ext cx="181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3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2154" y="2069"/>
                  <a:ext cx="318" cy="7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4" name="Line 405"/>
                <p:cNvSpPr>
                  <a:spLocks noChangeShapeType="1"/>
                </p:cNvSpPr>
                <p:nvPr/>
              </p:nvSpPr>
              <p:spPr bwMode="auto">
                <a:xfrm flipV="1">
                  <a:off x="1610" y="2296"/>
                  <a:ext cx="363" cy="6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5" name="Line 406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2387"/>
                  <a:ext cx="318" cy="5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6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1066" y="2387"/>
                  <a:ext cx="226" cy="4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7" name="Line 408"/>
                <p:cNvSpPr>
                  <a:spLocks noChangeShapeType="1"/>
                </p:cNvSpPr>
                <p:nvPr/>
              </p:nvSpPr>
              <p:spPr bwMode="auto">
                <a:xfrm flipH="1" flipV="1">
                  <a:off x="748" y="2251"/>
                  <a:ext cx="318" cy="5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8" name="Line 409"/>
                <p:cNvSpPr>
                  <a:spLocks noChangeShapeType="1"/>
                </p:cNvSpPr>
                <p:nvPr/>
              </p:nvSpPr>
              <p:spPr bwMode="auto">
                <a:xfrm flipH="1" flipV="1">
                  <a:off x="748" y="2251"/>
                  <a:ext cx="0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699" name="Line 410"/>
                <p:cNvSpPr>
                  <a:spLocks noChangeShapeType="1"/>
                </p:cNvSpPr>
                <p:nvPr/>
              </p:nvSpPr>
              <p:spPr bwMode="auto">
                <a:xfrm flipH="1">
                  <a:off x="748" y="1706"/>
                  <a:ext cx="182" cy="5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0" name="Line 411"/>
                <p:cNvSpPr>
                  <a:spLocks noChangeShapeType="1"/>
                </p:cNvSpPr>
                <p:nvPr/>
              </p:nvSpPr>
              <p:spPr bwMode="auto">
                <a:xfrm>
                  <a:off x="476" y="1570"/>
                  <a:ext cx="272" cy="6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1" name="Line 412"/>
                <p:cNvSpPr>
                  <a:spLocks noChangeShapeType="1"/>
                </p:cNvSpPr>
                <p:nvPr/>
              </p:nvSpPr>
              <p:spPr bwMode="auto">
                <a:xfrm>
                  <a:off x="930" y="1706"/>
                  <a:ext cx="362" cy="6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2" name="Line 413"/>
                <p:cNvSpPr>
                  <a:spLocks noChangeShapeType="1"/>
                </p:cNvSpPr>
                <p:nvPr/>
              </p:nvSpPr>
              <p:spPr bwMode="auto">
                <a:xfrm flipH="1">
                  <a:off x="1292" y="1797"/>
                  <a:ext cx="182" cy="5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3" name="Line 414"/>
                <p:cNvSpPr>
                  <a:spLocks noChangeShapeType="1"/>
                </p:cNvSpPr>
                <p:nvPr/>
              </p:nvSpPr>
              <p:spPr bwMode="auto">
                <a:xfrm>
                  <a:off x="1474" y="1797"/>
                  <a:ext cx="499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4" name="Line 415"/>
                <p:cNvSpPr>
                  <a:spLocks noChangeShapeType="1"/>
                </p:cNvSpPr>
                <p:nvPr/>
              </p:nvSpPr>
              <p:spPr bwMode="auto">
                <a:xfrm flipH="1">
                  <a:off x="1973" y="1752"/>
                  <a:ext cx="91" cy="5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5" name="Line 416"/>
                <p:cNvSpPr>
                  <a:spLocks noChangeShapeType="1"/>
                </p:cNvSpPr>
                <p:nvPr/>
              </p:nvSpPr>
              <p:spPr bwMode="auto">
                <a:xfrm>
                  <a:off x="2064" y="1752"/>
                  <a:ext cx="408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6" name="Line 417"/>
                <p:cNvSpPr>
                  <a:spLocks noChangeShapeType="1"/>
                </p:cNvSpPr>
                <p:nvPr/>
              </p:nvSpPr>
              <p:spPr bwMode="auto">
                <a:xfrm flipH="1">
                  <a:off x="2472" y="1616"/>
                  <a:ext cx="0" cy="45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7" name="Line 418"/>
                <p:cNvSpPr>
                  <a:spLocks noChangeShapeType="1"/>
                </p:cNvSpPr>
                <p:nvPr/>
              </p:nvSpPr>
              <p:spPr bwMode="auto">
                <a:xfrm>
                  <a:off x="2472" y="1616"/>
                  <a:ext cx="90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8" name="Line 419"/>
                <p:cNvSpPr>
                  <a:spLocks noChangeShapeType="1"/>
                </p:cNvSpPr>
                <p:nvPr/>
              </p:nvSpPr>
              <p:spPr bwMode="auto">
                <a:xfrm flipH="1" flipV="1">
                  <a:off x="2472" y="2069"/>
                  <a:ext cx="45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09" name="Line 420"/>
                <p:cNvSpPr>
                  <a:spLocks noChangeShapeType="1"/>
                </p:cNvSpPr>
                <p:nvPr/>
              </p:nvSpPr>
              <p:spPr bwMode="auto">
                <a:xfrm>
                  <a:off x="1066" y="2840"/>
                  <a:ext cx="317" cy="31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10" name="Line 421"/>
                <p:cNvSpPr>
                  <a:spLocks noChangeShapeType="1"/>
                </p:cNvSpPr>
                <p:nvPr/>
              </p:nvSpPr>
              <p:spPr bwMode="auto">
                <a:xfrm>
                  <a:off x="1610" y="2931"/>
                  <a:ext cx="181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11" name="Line 422"/>
                <p:cNvSpPr>
                  <a:spLocks noChangeShapeType="1"/>
                </p:cNvSpPr>
                <p:nvPr/>
              </p:nvSpPr>
              <p:spPr bwMode="auto">
                <a:xfrm flipH="1" flipV="1">
                  <a:off x="1383" y="3158"/>
                  <a:ext cx="408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20712" name="Freeform 423"/>
                <p:cNvSpPr>
                  <a:spLocks/>
                </p:cNvSpPr>
                <p:nvPr/>
              </p:nvSpPr>
              <p:spPr bwMode="auto">
                <a:xfrm>
                  <a:off x="1111" y="2886"/>
                  <a:ext cx="1179" cy="272"/>
                </a:xfrm>
                <a:custGeom>
                  <a:avLst/>
                  <a:gdLst>
                    <a:gd name="T0" fmla="*/ 0 w 1179"/>
                    <a:gd name="T1" fmla="*/ 227 h 272"/>
                    <a:gd name="T2" fmla="*/ 272 w 1179"/>
                    <a:gd name="T3" fmla="*/ 272 h 272"/>
                    <a:gd name="T4" fmla="*/ 680 w 1179"/>
                    <a:gd name="T5" fmla="*/ 272 h 272"/>
                    <a:gd name="T6" fmla="*/ 1179 w 1179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79"/>
                    <a:gd name="T13" fmla="*/ 0 h 272"/>
                    <a:gd name="T14" fmla="*/ 1179 w 1179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79" h="272">
                      <a:moveTo>
                        <a:pt x="0" y="227"/>
                      </a:moveTo>
                      <a:lnTo>
                        <a:pt x="272" y="272"/>
                      </a:lnTo>
                      <a:lnTo>
                        <a:pt x="680" y="272"/>
                      </a:lnTo>
                      <a:lnTo>
                        <a:pt x="1179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eaLnBrk="0" hangingPunct="0"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bg1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</p:grpSp>
        </p:grpSp>
        <p:grpSp>
          <p:nvGrpSpPr>
            <p:cNvPr id="20660" name="Group 424"/>
            <p:cNvGrpSpPr>
              <a:grpSpLocks/>
            </p:cNvGrpSpPr>
            <p:nvPr/>
          </p:nvGrpSpPr>
          <p:grpSpPr bwMode="auto">
            <a:xfrm>
              <a:off x="68" y="2230"/>
              <a:ext cx="1629" cy="1469"/>
              <a:chOff x="476" y="346"/>
              <a:chExt cx="2223" cy="1950"/>
            </a:xfrm>
          </p:grpSpPr>
          <p:sp>
            <p:nvSpPr>
              <p:cNvPr id="20661" name="Line 425"/>
              <p:cNvSpPr>
                <a:spLocks noChangeShapeType="1"/>
              </p:cNvSpPr>
              <p:nvPr/>
            </p:nvSpPr>
            <p:spPr bwMode="auto">
              <a:xfrm>
                <a:off x="1292" y="1389"/>
                <a:ext cx="363" cy="4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2" name="Line 426"/>
              <p:cNvSpPr>
                <a:spLocks noChangeShapeType="1"/>
              </p:cNvSpPr>
              <p:nvPr/>
            </p:nvSpPr>
            <p:spPr bwMode="auto">
              <a:xfrm flipV="1">
                <a:off x="2018" y="1207"/>
                <a:ext cx="363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3" name="Line 427"/>
              <p:cNvSpPr>
                <a:spLocks noChangeShapeType="1"/>
              </p:cNvSpPr>
              <p:nvPr/>
            </p:nvSpPr>
            <p:spPr bwMode="auto">
              <a:xfrm flipV="1">
                <a:off x="2154" y="1616"/>
                <a:ext cx="272" cy="18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4" name="Line 428"/>
              <p:cNvSpPr>
                <a:spLocks noChangeShapeType="1"/>
              </p:cNvSpPr>
              <p:nvPr/>
            </p:nvSpPr>
            <p:spPr bwMode="auto">
              <a:xfrm flipV="1">
                <a:off x="2472" y="844"/>
                <a:ext cx="181" cy="22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5" name="Line 429"/>
              <p:cNvSpPr>
                <a:spLocks noChangeShapeType="1"/>
              </p:cNvSpPr>
              <p:nvPr/>
            </p:nvSpPr>
            <p:spPr bwMode="auto">
              <a:xfrm>
                <a:off x="476" y="572"/>
                <a:ext cx="0" cy="22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6" name="Line 430"/>
              <p:cNvSpPr>
                <a:spLocks noChangeShapeType="1"/>
              </p:cNvSpPr>
              <p:nvPr/>
            </p:nvSpPr>
            <p:spPr bwMode="auto">
              <a:xfrm>
                <a:off x="748" y="1253"/>
                <a:ext cx="318" cy="1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7" name="Line 431"/>
              <p:cNvSpPr>
                <a:spLocks noChangeShapeType="1"/>
              </p:cNvSpPr>
              <p:nvPr/>
            </p:nvSpPr>
            <p:spPr bwMode="auto">
              <a:xfrm>
                <a:off x="748" y="1661"/>
                <a:ext cx="182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8" name="Line 432"/>
              <p:cNvSpPr>
                <a:spLocks noChangeShapeType="1"/>
              </p:cNvSpPr>
              <p:nvPr/>
            </p:nvSpPr>
            <p:spPr bwMode="auto">
              <a:xfrm>
                <a:off x="1066" y="1842"/>
                <a:ext cx="363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69" name="Line 433"/>
              <p:cNvSpPr>
                <a:spLocks noChangeShapeType="1"/>
              </p:cNvSpPr>
              <p:nvPr/>
            </p:nvSpPr>
            <p:spPr bwMode="auto">
              <a:xfrm>
                <a:off x="1111" y="2115"/>
                <a:ext cx="45" cy="9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0" name="Line 434"/>
              <p:cNvSpPr>
                <a:spLocks noChangeShapeType="1"/>
              </p:cNvSpPr>
              <p:nvPr/>
            </p:nvSpPr>
            <p:spPr bwMode="auto">
              <a:xfrm>
                <a:off x="1338" y="2160"/>
                <a:ext cx="3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1" name="Line 435"/>
              <p:cNvSpPr>
                <a:spLocks noChangeShapeType="1"/>
              </p:cNvSpPr>
              <p:nvPr/>
            </p:nvSpPr>
            <p:spPr bwMode="auto">
              <a:xfrm flipV="1">
                <a:off x="1791" y="2069"/>
                <a:ext cx="363" cy="9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2" name="Line 436"/>
              <p:cNvSpPr>
                <a:spLocks noChangeShapeType="1"/>
              </p:cNvSpPr>
              <p:nvPr/>
            </p:nvSpPr>
            <p:spPr bwMode="auto">
              <a:xfrm>
                <a:off x="1791" y="2296"/>
                <a:ext cx="363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3" name="Line 437"/>
              <p:cNvSpPr>
                <a:spLocks noChangeShapeType="1"/>
              </p:cNvSpPr>
              <p:nvPr/>
            </p:nvSpPr>
            <p:spPr bwMode="auto">
              <a:xfrm>
                <a:off x="567" y="1162"/>
                <a:ext cx="136" cy="181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4" name="Line 438"/>
              <p:cNvSpPr>
                <a:spLocks noChangeShapeType="1"/>
              </p:cNvSpPr>
              <p:nvPr/>
            </p:nvSpPr>
            <p:spPr bwMode="auto">
              <a:xfrm flipV="1">
                <a:off x="1610" y="1797"/>
                <a:ext cx="408" cy="1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5" name="Line 439"/>
              <p:cNvSpPr>
                <a:spLocks noChangeShapeType="1"/>
              </p:cNvSpPr>
              <p:nvPr/>
            </p:nvSpPr>
            <p:spPr bwMode="auto">
              <a:xfrm>
                <a:off x="930" y="708"/>
                <a:ext cx="317" cy="22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6" name="Line 440"/>
              <p:cNvSpPr>
                <a:spLocks noChangeShapeType="1"/>
              </p:cNvSpPr>
              <p:nvPr/>
            </p:nvSpPr>
            <p:spPr bwMode="auto">
              <a:xfrm>
                <a:off x="1474" y="799"/>
                <a:ext cx="453" cy="13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7" name="Line 441"/>
              <p:cNvSpPr>
                <a:spLocks noChangeShapeType="1"/>
              </p:cNvSpPr>
              <p:nvPr/>
            </p:nvSpPr>
            <p:spPr bwMode="auto">
              <a:xfrm flipV="1">
                <a:off x="2064" y="708"/>
                <a:ext cx="408" cy="4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8" name="Line 442"/>
              <p:cNvSpPr>
                <a:spLocks noChangeShapeType="1"/>
              </p:cNvSpPr>
              <p:nvPr/>
            </p:nvSpPr>
            <p:spPr bwMode="auto">
              <a:xfrm flipV="1">
                <a:off x="2472" y="436"/>
                <a:ext cx="227" cy="18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79" name="Line 443"/>
              <p:cNvSpPr>
                <a:spLocks noChangeShapeType="1"/>
              </p:cNvSpPr>
              <p:nvPr/>
            </p:nvSpPr>
            <p:spPr bwMode="auto">
              <a:xfrm flipV="1">
                <a:off x="2562" y="663"/>
                <a:ext cx="46" cy="18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680" name="Line 444"/>
              <p:cNvSpPr>
                <a:spLocks noChangeShapeType="1"/>
              </p:cNvSpPr>
              <p:nvPr/>
            </p:nvSpPr>
            <p:spPr bwMode="auto">
              <a:xfrm flipV="1">
                <a:off x="2562" y="346"/>
                <a:ext cx="46" cy="18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20521" name="Arc 474"/>
          <p:cNvSpPr>
            <a:spLocks/>
          </p:cNvSpPr>
          <p:nvPr/>
        </p:nvSpPr>
        <p:spPr bwMode="auto">
          <a:xfrm rot="11841210" flipV="1">
            <a:off x="325438" y="3205163"/>
            <a:ext cx="1560512" cy="304800"/>
          </a:xfrm>
          <a:custGeom>
            <a:avLst/>
            <a:gdLst>
              <a:gd name="T0" fmla="*/ 2147483647 w 21600"/>
              <a:gd name="T1" fmla="*/ 0 h 4840"/>
              <a:gd name="T2" fmla="*/ 2147483647 w 21600"/>
              <a:gd name="T3" fmla="*/ 2147483647 h 4840"/>
              <a:gd name="T4" fmla="*/ 0 w 21600"/>
              <a:gd name="T5" fmla="*/ 2147483647 h 4840"/>
              <a:gd name="T6" fmla="*/ 0 60000 65536"/>
              <a:gd name="T7" fmla="*/ 0 60000 65536"/>
              <a:gd name="T8" fmla="*/ 0 60000 65536"/>
              <a:gd name="T9" fmla="*/ 0 w 21600"/>
              <a:gd name="T10" fmla="*/ 0 h 4840"/>
              <a:gd name="T11" fmla="*/ 21600 w 21600"/>
              <a:gd name="T12" fmla="*/ 4840 h 48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840" fill="none" extrusionOk="0">
                <a:moveTo>
                  <a:pt x="21050" y="0"/>
                </a:moveTo>
                <a:cubicBezTo>
                  <a:pt x="21415" y="1587"/>
                  <a:pt x="21600" y="3211"/>
                  <a:pt x="21600" y="4840"/>
                </a:cubicBezTo>
              </a:path>
              <a:path w="21600" h="4840" stroke="0" extrusionOk="0">
                <a:moveTo>
                  <a:pt x="21050" y="0"/>
                </a:moveTo>
                <a:cubicBezTo>
                  <a:pt x="21415" y="1587"/>
                  <a:pt x="21600" y="3211"/>
                  <a:pt x="21600" y="4840"/>
                </a:cubicBezTo>
                <a:lnTo>
                  <a:pt x="0" y="4840"/>
                </a:lnTo>
                <a:close/>
              </a:path>
            </a:pathLst>
          </a:cu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2" name="AutoShape 475"/>
          <p:cNvSpPr>
            <a:spLocks noChangeArrowheads="1"/>
          </p:cNvSpPr>
          <p:nvPr/>
        </p:nvSpPr>
        <p:spPr bwMode="auto">
          <a:xfrm>
            <a:off x="873125" y="264795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3" name="AutoShape 476"/>
          <p:cNvSpPr>
            <a:spLocks noChangeArrowheads="1"/>
          </p:cNvSpPr>
          <p:nvPr/>
        </p:nvSpPr>
        <p:spPr bwMode="auto">
          <a:xfrm>
            <a:off x="1452563" y="2647950"/>
            <a:ext cx="668337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4" name="AutoShape 477"/>
          <p:cNvSpPr>
            <a:spLocks noChangeArrowheads="1"/>
          </p:cNvSpPr>
          <p:nvPr/>
        </p:nvSpPr>
        <p:spPr bwMode="auto">
          <a:xfrm>
            <a:off x="649288" y="2870200"/>
            <a:ext cx="669925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5" name="AutoShape 478"/>
          <p:cNvSpPr>
            <a:spLocks noChangeArrowheads="1"/>
          </p:cNvSpPr>
          <p:nvPr/>
        </p:nvSpPr>
        <p:spPr bwMode="auto">
          <a:xfrm>
            <a:off x="1228725" y="287020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6" name="AutoShape 479"/>
          <p:cNvSpPr>
            <a:spLocks noChangeArrowheads="1"/>
          </p:cNvSpPr>
          <p:nvPr/>
        </p:nvSpPr>
        <p:spPr bwMode="auto">
          <a:xfrm>
            <a:off x="2032000" y="264795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7" name="AutoShape 480"/>
          <p:cNvSpPr>
            <a:spLocks noChangeArrowheads="1"/>
          </p:cNvSpPr>
          <p:nvPr/>
        </p:nvSpPr>
        <p:spPr bwMode="auto">
          <a:xfrm>
            <a:off x="1809750" y="287020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8" name="AutoShape 481"/>
          <p:cNvSpPr>
            <a:spLocks noChangeArrowheads="1"/>
          </p:cNvSpPr>
          <p:nvPr/>
        </p:nvSpPr>
        <p:spPr bwMode="auto">
          <a:xfrm>
            <a:off x="427038" y="3090863"/>
            <a:ext cx="668337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29" name="AutoShape 482"/>
          <p:cNvSpPr>
            <a:spLocks noChangeArrowheads="1"/>
          </p:cNvSpPr>
          <p:nvPr/>
        </p:nvSpPr>
        <p:spPr bwMode="auto">
          <a:xfrm>
            <a:off x="1006475" y="3090863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0" name="AutoShape 483"/>
          <p:cNvSpPr>
            <a:spLocks noChangeArrowheads="1"/>
          </p:cNvSpPr>
          <p:nvPr/>
        </p:nvSpPr>
        <p:spPr bwMode="auto">
          <a:xfrm>
            <a:off x="1585913" y="3090863"/>
            <a:ext cx="668337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1" name="AutoShape 484"/>
          <p:cNvSpPr>
            <a:spLocks noChangeArrowheads="1"/>
          </p:cNvSpPr>
          <p:nvPr/>
        </p:nvSpPr>
        <p:spPr bwMode="auto">
          <a:xfrm>
            <a:off x="873125" y="207010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2" name="AutoShape 485"/>
          <p:cNvSpPr>
            <a:spLocks noChangeArrowheads="1"/>
          </p:cNvSpPr>
          <p:nvPr/>
        </p:nvSpPr>
        <p:spPr bwMode="auto">
          <a:xfrm>
            <a:off x="1452563" y="2070100"/>
            <a:ext cx="668337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3" name="AutoShape 486"/>
          <p:cNvSpPr>
            <a:spLocks noChangeArrowheads="1"/>
          </p:cNvSpPr>
          <p:nvPr/>
        </p:nvSpPr>
        <p:spPr bwMode="auto">
          <a:xfrm>
            <a:off x="649288" y="2292350"/>
            <a:ext cx="669925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4" name="AutoShape 487"/>
          <p:cNvSpPr>
            <a:spLocks noChangeArrowheads="1"/>
          </p:cNvSpPr>
          <p:nvPr/>
        </p:nvSpPr>
        <p:spPr bwMode="auto">
          <a:xfrm>
            <a:off x="2032000" y="2068513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5" name="AutoShape 488"/>
          <p:cNvSpPr>
            <a:spLocks noChangeArrowheads="1"/>
          </p:cNvSpPr>
          <p:nvPr/>
        </p:nvSpPr>
        <p:spPr bwMode="auto">
          <a:xfrm>
            <a:off x="427038" y="2514600"/>
            <a:ext cx="668337" cy="66516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6" name="AutoShape 489"/>
          <p:cNvSpPr>
            <a:spLocks noChangeArrowheads="1"/>
          </p:cNvSpPr>
          <p:nvPr/>
        </p:nvSpPr>
        <p:spPr bwMode="auto">
          <a:xfrm>
            <a:off x="873125" y="149225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7" name="AutoShape 490"/>
          <p:cNvSpPr>
            <a:spLocks noChangeArrowheads="1"/>
          </p:cNvSpPr>
          <p:nvPr/>
        </p:nvSpPr>
        <p:spPr bwMode="auto">
          <a:xfrm>
            <a:off x="1452563" y="1492250"/>
            <a:ext cx="668337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8" name="AutoShape 491"/>
          <p:cNvSpPr>
            <a:spLocks noChangeArrowheads="1"/>
          </p:cNvSpPr>
          <p:nvPr/>
        </p:nvSpPr>
        <p:spPr bwMode="auto">
          <a:xfrm>
            <a:off x="649288" y="1714500"/>
            <a:ext cx="669925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39" name="AutoShape 492"/>
          <p:cNvSpPr>
            <a:spLocks noChangeArrowheads="1"/>
          </p:cNvSpPr>
          <p:nvPr/>
        </p:nvSpPr>
        <p:spPr bwMode="auto">
          <a:xfrm>
            <a:off x="2032000" y="1492250"/>
            <a:ext cx="668338" cy="66675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20540" name="Group 493"/>
          <p:cNvGrpSpPr>
            <a:grpSpLocks/>
          </p:cNvGrpSpPr>
          <p:nvPr/>
        </p:nvGrpSpPr>
        <p:grpSpPr bwMode="auto">
          <a:xfrm rot="-894765">
            <a:off x="909638" y="1362075"/>
            <a:ext cx="2019300" cy="2284413"/>
            <a:chOff x="2069" y="822"/>
            <a:chExt cx="2054" cy="2333"/>
          </a:xfrm>
        </p:grpSpPr>
        <p:sp>
          <p:nvSpPr>
            <p:cNvPr id="20657" name="Arc 494"/>
            <p:cNvSpPr>
              <a:spLocks/>
            </p:cNvSpPr>
            <p:nvPr/>
          </p:nvSpPr>
          <p:spPr bwMode="auto">
            <a:xfrm rot="2481021" flipV="1">
              <a:off x="2536" y="822"/>
              <a:ext cx="1587" cy="1286"/>
            </a:xfrm>
            <a:custGeom>
              <a:avLst/>
              <a:gdLst>
                <a:gd name="T0" fmla="*/ 0 w 21600"/>
                <a:gd name="T1" fmla="*/ 0 h 20040"/>
                <a:gd name="T2" fmla="*/ 0 w 21600"/>
                <a:gd name="T3" fmla="*/ 0 h 20040"/>
                <a:gd name="T4" fmla="*/ 0 w 21600"/>
                <a:gd name="T5" fmla="*/ 0 h 2004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40"/>
                <a:gd name="T11" fmla="*/ 21600 w 21600"/>
                <a:gd name="T12" fmla="*/ 20040 h 200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40" fill="none" extrusionOk="0">
                  <a:moveTo>
                    <a:pt x="10545" y="-1"/>
                  </a:moveTo>
                  <a:cubicBezTo>
                    <a:pt x="17371" y="3818"/>
                    <a:pt x="21600" y="11029"/>
                    <a:pt x="21600" y="18851"/>
                  </a:cubicBezTo>
                  <a:cubicBezTo>
                    <a:pt x="21600" y="19247"/>
                    <a:pt x="21589" y="19644"/>
                    <a:pt x="21567" y="20040"/>
                  </a:cubicBezTo>
                </a:path>
                <a:path w="21600" h="20040" stroke="0" extrusionOk="0">
                  <a:moveTo>
                    <a:pt x="10545" y="-1"/>
                  </a:moveTo>
                  <a:cubicBezTo>
                    <a:pt x="17371" y="3818"/>
                    <a:pt x="21600" y="11029"/>
                    <a:pt x="21600" y="18851"/>
                  </a:cubicBezTo>
                  <a:cubicBezTo>
                    <a:pt x="21600" y="19247"/>
                    <a:pt x="21589" y="19644"/>
                    <a:pt x="21567" y="20040"/>
                  </a:cubicBezTo>
                  <a:lnTo>
                    <a:pt x="0" y="18851"/>
                  </a:lnTo>
                  <a:close/>
                </a:path>
              </a:pathLst>
            </a:custGeom>
            <a:noFill/>
            <a:ln w="38100">
              <a:solidFill>
                <a:srgbClr val="FF66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0658" name="Arc 495"/>
            <p:cNvSpPr>
              <a:spLocks/>
            </p:cNvSpPr>
            <p:nvPr/>
          </p:nvSpPr>
          <p:spPr bwMode="auto">
            <a:xfrm rot="12735975" flipV="1">
              <a:off x="2069" y="1819"/>
              <a:ext cx="903" cy="1336"/>
            </a:xfrm>
            <a:custGeom>
              <a:avLst/>
              <a:gdLst>
                <a:gd name="T0" fmla="*/ 0 w 12286"/>
                <a:gd name="T1" fmla="*/ 0 h 20808"/>
                <a:gd name="T2" fmla="*/ 0 w 12286"/>
                <a:gd name="T3" fmla="*/ 0 h 20808"/>
                <a:gd name="T4" fmla="*/ 0 w 12286"/>
                <a:gd name="T5" fmla="*/ 0 h 20808"/>
                <a:gd name="T6" fmla="*/ 0 60000 65536"/>
                <a:gd name="T7" fmla="*/ 0 60000 65536"/>
                <a:gd name="T8" fmla="*/ 0 60000 65536"/>
                <a:gd name="T9" fmla="*/ 0 w 12286"/>
                <a:gd name="T10" fmla="*/ 0 h 20808"/>
                <a:gd name="T11" fmla="*/ 12286 w 12286"/>
                <a:gd name="T12" fmla="*/ 20808 h 208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86" h="20808" fill="none" extrusionOk="0">
                  <a:moveTo>
                    <a:pt x="5794" y="-1"/>
                  </a:moveTo>
                  <a:cubicBezTo>
                    <a:pt x="8112" y="645"/>
                    <a:pt x="10306" y="1673"/>
                    <a:pt x="12285" y="3042"/>
                  </a:cubicBezTo>
                </a:path>
                <a:path w="12286" h="20808" stroke="0" extrusionOk="0">
                  <a:moveTo>
                    <a:pt x="5794" y="-1"/>
                  </a:moveTo>
                  <a:cubicBezTo>
                    <a:pt x="8112" y="645"/>
                    <a:pt x="10306" y="1673"/>
                    <a:pt x="12285" y="3042"/>
                  </a:cubicBezTo>
                  <a:lnTo>
                    <a:pt x="0" y="20808"/>
                  </a:lnTo>
                  <a:close/>
                </a:path>
              </a:pathLst>
            </a:cu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20541" name="AutoShape 496"/>
          <p:cNvSpPr>
            <a:spLocks noChangeArrowheads="1"/>
          </p:cNvSpPr>
          <p:nvPr/>
        </p:nvSpPr>
        <p:spPr bwMode="auto">
          <a:xfrm>
            <a:off x="427038" y="1936750"/>
            <a:ext cx="668337" cy="66516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66033" name="Line 497"/>
          <p:cNvSpPr>
            <a:spLocks noChangeShapeType="1"/>
          </p:cNvSpPr>
          <p:nvPr/>
        </p:nvSpPr>
        <p:spPr bwMode="auto">
          <a:xfrm rot="763503" flipV="1">
            <a:off x="1555750" y="2447925"/>
            <a:ext cx="752475" cy="139700"/>
          </a:xfrm>
          <a:prstGeom prst="line">
            <a:avLst/>
          </a:prstGeom>
          <a:noFill/>
          <a:ln w="38100">
            <a:solidFill>
              <a:srgbClr val="FF66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034" name="Oval 498"/>
          <p:cNvSpPr>
            <a:spLocks noChangeArrowheads="1"/>
          </p:cNvSpPr>
          <p:nvPr/>
        </p:nvSpPr>
        <p:spPr bwMode="auto">
          <a:xfrm rot="763503">
            <a:off x="1498600" y="2462213"/>
            <a:ext cx="88900" cy="889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66035" name="Line 499"/>
          <p:cNvSpPr>
            <a:spLocks noChangeShapeType="1"/>
          </p:cNvSpPr>
          <p:nvPr/>
        </p:nvSpPr>
        <p:spPr bwMode="auto">
          <a:xfrm>
            <a:off x="1541463" y="2646363"/>
            <a:ext cx="760412" cy="190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545" name="AutoShape 500"/>
          <p:cNvSpPr>
            <a:spLocks noChangeArrowheads="1"/>
          </p:cNvSpPr>
          <p:nvPr/>
        </p:nvSpPr>
        <p:spPr bwMode="auto">
          <a:xfrm>
            <a:off x="1228725" y="2290763"/>
            <a:ext cx="668338" cy="66675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66037" name="Line 501"/>
          <p:cNvSpPr>
            <a:spLocks noChangeShapeType="1"/>
          </p:cNvSpPr>
          <p:nvPr/>
        </p:nvSpPr>
        <p:spPr bwMode="auto">
          <a:xfrm>
            <a:off x="1541463" y="2503488"/>
            <a:ext cx="0" cy="1301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0547" name="Group 504"/>
          <p:cNvGrpSpPr>
            <a:grpSpLocks/>
          </p:cNvGrpSpPr>
          <p:nvPr/>
        </p:nvGrpSpPr>
        <p:grpSpPr bwMode="auto">
          <a:xfrm>
            <a:off x="6654800" y="3079750"/>
            <a:ext cx="2427288" cy="2278063"/>
            <a:chOff x="2048" y="2194"/>
            <a:chExt cx="1529" cy="1435"/>
          </a:xfrm>
        </p:grpSpPr>
        <p:grpSp>
          <p:nvGrpSpPr>
            <p:cNvPr id="20597" name="Group 505"/>
            <p:cNvGrpSpPr>
              <a:grpSpLocks/>
            </p:cNvGrpSpPr>
            <p:nvPr/>
          </p:nvGrpSpPr>
          <p:grpSpPr bwMode="auto">
            <a:xfrm>
              <a:off x="2379" y="3219"/>
              <a:ext cx="864" cy="410"/>
              <a:chOff x="3921" y="3219"/>
              <a:chExt cx="864" cy="410"/>
            </a:xfrm>
          </p:grpSpPr>
          <p:sp>
            <p:nvSpPr>
              <p:cNvPr id="20652" name="AutoShape 506"/>
              <p:cNvSpPr>
                <a:spLocks noChangeArrowheads="1"/>
              </p:cNvSpPr>
              <p:nvPr/>
            </p:nvSpPr>
            <p:spPr bwMode="auto">
              <a:xfrm>
                <a:off x="3921" y="321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53" name="AutoShape 507"/>
              <p:cNvSpPr>
                <a:spLocks noChangeArrowheads="1"/>
              </p:cNvSpPr>
              <p:nvPr/>
            </p:nvSpPr>
            <p:spPr bwMode="auto">
              <a:xfrm>
                <a:off x="4054" y="3287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54" name="AutoShape 508"/>
              <p:cNvSpPr>
                <a:spLocks noChangeArrowheads="1"/>
              </p:cNvSpPr>
              <p:nvPr/>
            </p:nvSpPr>
            <p:spPr bwMode="auto">
              <a:xfrm>
                <a:off x="4187" y="335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55" name="AutoShape 509"/>
              <p:cNvSpPr>
                <a:spLocks noChangeArrowheads="1"/>
              </p:cNvSpPr>
              <p:nvPr/>
            </p:nvSpPr>
            <p:spPr bwMode="auto">
              <a:xfrm>
                <a:off x="4519" y="321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56" name="AutoShape 510"/>
              <p:cNvSpPr>
                <a:spLocks noChangeArrowheads="1"/>
              </p:cNvSpPr>
              <p:nvPr/>
            </p:nvSpPr>
            <p:spPr bwMode="auto">
              <a:xfrm>
                <a:off x="4453" y="3287"/>
                <a:ext cx="265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598" name="Group 511"/>
            <p:cNvGrpSpPr>
              <a:grpSpLocks/>
            </p:cNvGrpSpPr>
            <p:nvPr/>
          </p:nvGrpSpPr>
          <p:grpSpPr bwMode="auto">
            <a:xfrm>
              <a:off x="2315" y="3082"/>
              <a:ext cx="1064" cy="342"/>
              <a:chOff x="3857" y="3082"/>
              <a:chExt cx="1064" cy="342"/>
            </a:xfrm>
          </p:grpSpPr>
          <p:sp>
            <p:nvSpPr>
              <p:cNvPr id="20647" name="AutoShape 512"/>
              <p:cNvSpPr>
                <a:spLocks noChangeArrowheads="1"/>
              </p:cNvSpPr>
              <p:nvPr/>
            </p:nvSpPr>
            <p:spPr bwMode="auto">
              <a:xfrm>
                <a:off x="3857" y="3082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8" name="AutoShape 513"/>
              <p:cNvSpPr>
                <a:spLocks noChangeArrowheads="1"/>
              </p:cNvSpPr>
              <p:nvPr/>
            </p:nvSpPr>
            <p:spPr bwMode="auto">
              <a:xfrm>
                <a:off x="3990" y="3150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9" name="AutoShape 514"/>
              <p:cNvSpPr>
                <a:spLocks noChangeArrowheads="1"/>
              </p:cNvSpPr>
              <p:nvPr/>
            </p:nvSpPr>
            <p:spPr bwMode="auto">
              <a:xfrm>
                <a:off x="4189" y="315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50" name="AutoShape 515"/>
              <p:cNvSpPr>
                <a:spLocks noChangeArrowheads="1"/>
              </p:cNvSpPr>
              <p:nvPr/>
            </p:nvSpPr>
            <p:spPr bwMode="auto">
              <a:xfrm>
                <a:off x="4389" y="315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51" name="AutoShape 516"/>
              <p:cNvSpPr>
                <a:spLocks noChangeArrowheads="1"/>
              </p:cNvSpPr>
              <p:nvPr/>
            </p:nvSpPr>
            <p:spPr bwMode="auto">
              <a:xfrm>
                <a:off x="4655" y="3083"/>
                <a:ext cx="266" cy="27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599" name="Group 517"/>
            <p:cNvGrpSpPr>
              <a:grpSpLocks/>
            </p:cNvGrpSpPr>
            <p:nvPr/>
          </p:nvGrpSpPr>
          <p:grpSpPr bwMode="auto">
            <a:xfrm>
              <a:off x="2113" y="2876"/>
              <a:ext cx="1265" cy="343"/>
              <a:chOff x="3593" y="2876"/>
              <a:chExt cx="1265" cy="343"/>
            </a:xfrm>
          </p:grpSpPr>
          <p:sp>
            <p:nvSpPr>
              <p:cNvPr id="20640" name="AutoShape 518"/>
              <p:cNvSpPr>
                <a:spLocks noChangeArrowheads="1"/>
              </p:cNvSpPr>
              <p:nvPr/>
            </p:nvSpPr>
            <p:spPr bwMode="auto">
              <a:xfrm>
                <a:off x="4592" y="2878"/>
                <a:ext cx="266" cy="27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1" name="AutoShape 519"/>
              <p:cNvSpPr>
                <a:spLocks noChangeArrowheads="1"/>
              </p:cNvSpPr>
              <p:nvPr/>
            </p:nvSpPr>
            <p:spPr bwMode="auto">
              <a:xfrm>
                <a:off x="3593" y="287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2" name="AutoShape 520"/>
              <p:cNvSpPr>
                <a:spLocks noChangeArrowheads="1"/>
              </p:cNvSpPr>
              <p:nvPr/>
            </p:nvSpPr>
            <p:spPr bwMode="auto">
              <a:xfrm>
                <a:off x="3727" y="294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3" name="AutoShape 521"/>
              <p:cNvSpPr>
                <a:spLocks noChangeArrowheads="1"/>
              </p:cNvSpPr>
              <p:nvPr/>
            </p:nvSpPr>
            <p:spPr bwMode="auto">
              <a:xfrm>
                <a:off x="3926" y="2945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4" name="AutoShape 522"/>
              <p:cNvSpPr>
                <a:spLocks noChangeArrowheads="1"/>
              </p:cNvSpPr>
              <p:nvPr/>
            </p:nvSpPr>
            <p:spPr bwMode="auto">
              <a:xfrm>
                <a:off x="4126" y="2945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5" name="AutoShape 523"/>
              <p:cNvSpPr>
                <a:spLocks noChangeArrowheads="1"/>
              </p:cNvSpPr>
              <p:nvPr/>
            </p:nvSpPr>
            <p:spPr bwMode="auto">
              <a:xfrm>
                <a:off x="4325" y="294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46" name="AutoShape 524"/>
              <p:cNvSpPr>
                <a:spLocks noChangeArrowheads="1"/>
              </p:cNvSpPr>
              <p:nvPr/>
            </p:nvSpPr>
            <p:spPr bwMode="auto">
              <a:xfrm>
                <a:off x="4525" y="294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600" name="Group 525"/>
            <p:cNvGrpSpPr>
              <a:grpSpLocks/>
            </p:cNvGrpSpPr>
            <p:nvPr/>
          </p:nvGrpSpPr>
          <p:grpSpPr bwMode="auto">
            <a:xfrm>
              <a:off x="2114" y="2671"/>
              <a:ext cx="1462" cy="410"/>
              <a:chOff x="3731" y="2671"/>
              <a:chExt cx="1462" cy="410"/>
            </a:xfrm>
          </p:grpSpPr>
          <p:sp>
            <p:nvSpPr>
              <p:cNvPr id="20633" name="AutoShape 526"/>
              <p:cNvSpPr>
                <a:spLocks noChangeArrowheads="1"/>
              </p:cNvSpPr>
              <p:nvPr/>
            </p:nvSpPr>
            <p:spPr bwMode="auto">
              <a:xfrm>
                <a:off x="3731" y="267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4" name="AutoShape 527"/>
              <p:cNvSpPr>
                <a:spLocks noChangeArrowheads="1"/>
              </p:cNvSpPr>
              <p:nvPr/>
            </p:nvSpPr>
            <p:spPr bwMode="auto">
              <a:xfrm>
                <a:off x="3864" y="273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5" name="AutoShape 528"/>
              <p:cNvSpPr>
                <a:spLocks noChangeArrowheads="1"/>
              </p:cNvSpPr>
              <p:nvPr/>
            </p:nvSpPr>
            <p:spPr bwMode="auto">
              <a:xfrm>
                <a:off x="3997" y="2808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6" name="AutoShape 529"/>
              <p:cNvSpPr>
                <a:spLocks noChangeArrowheads="1"/>
              </p:cNvSpPr>
              <p:nvPr/>
            </p:nvSpPr>
            <p:spPr bwMode="auto">
              <a:xfrm>
                <a:off x="4196" y="2808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7" name="AutoShape 530"/>
              <p:cNvSpPr>
                <a:spLocks noChangeArrowheads="1"/>
              </p:cNvSpPr>
              <p:nvPr/>
            </p:nvSpPr>
            <p:spPr bwMode="auto">
              <a:xfrm>
                <a:off x="4463" y="2740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8" name="AutoShape 531"/>
              <p:cNvSpPr>
                <a:spLocks noChangeArrowheads="1"/>
              </p:cNvSpPr>
              <p:nvPr/>
            </p:nvSpPr>
            <p:spPr bwMode="auto">
              <a:xfrm>
                <a:off x="4662" y="2739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9" name="AutoShape 532"/>
              <p:cNvSpPr>
                <a:spLocks noChangeArrowheads="1"/>
              </p:cNvSpPr>
              <p:nvPr/>
            </p:nvSpPr>
            <p:spPr bwMode="auto">
              <a:xfrm>
                <a:off x="4927" y="2671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601" name="Group 533"/>
            <p:cNvGrpSpPr>
              <a:grpSpLocks/>
            </p:cNvGrpSpPr>
            <p:nvPr/>
          </p:nvGrpSpPr>
          <p:grpSpPr bwMode="auto">
            <a:xfrm>
              <a:off x="2048" y="2466"/>
              <a:ext cx="1528" cy="410"/>
              <a:chOff x="3665" y="2466"/>
              <a:chExt cx="1528" cy="410"/>
            </a:xfrm>
          </p:grpSpPr>
          <p:sp>
            <p:nvSpPr>
              <p:cNvPr id="20626" name="AutoShape 534"/>
              <p:cNvSpPr>
                <a:spLocks noChangeArrowheads="1"/>
              </p:cNvSpPr>
              <p:nvPr/>
            </p:nvSpPr>
            <p:spPr bwMode="auto">
              <a:xfrm>
                <a:off x="3665" y="2534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7" name="AutoShape 535"/>
              <p:cNvSpPr>
                <a:spLocks noChangeArrowheads="1"/>
              </p:cNvSpPr>
              <p:nvPr/>
            </p:nvSpPr>
            <p:spPr bwMode="auto">
              <a:xfrm>
                <a:off x="3864" y="2534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8" name="AutoShape 536"/>
              <p:cNvSpPr>
                <a:spLocks noChangeArrowheads="1"/>
              </p:cNvSpPr>
              <p:nvPr/>
            </p:nvSpPr>
            <p:spPr bwMode="auto">
              <a:xfrm>
                <a:off x="3997" y="2603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9" name="AutoShape 537"/>
              <p:cNvSpPr>
                <a:spLocks noChangeArrowheads="1"/>
              </p:cNvSpPr>
              <p:nvPr/>
            </p:nvSpPr>
            <p:spPr bwMode="auto">
              <a:xfrm>
                <a:off x="4196" y="2603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0" name="AutoShape 538"/>
              <p:cNvSpPr>
                <a:spLocks noChangeArrowheads="1"/>
              </p:cNvSpPr>
              <p:nvPr/>
            </p:nvSpPr>
            <p:spPr bwMode="auto">
              <a:xfrm>
                <a:off x="4396" y="2603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1" name="AutoShape 539"/>
              <p:cNvSpPr>
                <a:spLocks noChangeArrowheads="1"/>
              </p:cNvSpPr>
              <p:nvPr/>
            </p:nvSpPr>
            <p:spPr bwMode="auto">
              <a:xfrm>
                <a:off x="4662" y="2534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32" name="AutoShape 540"/>
              <p:cNvSpPr>
                <a:spLocks noChangeArrowheads="1"/>
              </p:cNvSpPr>
              <p:nvPr/>
            </p:nvSpPr>
            <p:spPr bwMode="auto">
              <a:xfrm>
                <a:off x="4927" y="2466"/>
                <a:ext cx="266" cy="273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20602" name="Group 541"/>
            <p:cNvGrpSpPr>
              <a:grpSpLocks/>
            </p:cNvGrpSpPr>
            <p:nvPr/>
          </p:nvGrpSpPr>
          <p:grpSpPr bwMode="auto">
            <a:xfrm>
              <a:off x="2049" y="2194"/>
              <a:ext cx="1528" cy="478"/>
              <a:chOff x="3334" y="2160"/>
              <a:chExt cx="2086" cy="634"/>
            </a:xfrm>
          </p:grpSpPr>
          <p:sp>
            <p:nvSpPr>
              <p:cNvPr id="20603" name="AutoShape 542"/>
              <p:cNvSpPr>
                <a:spLocks noChangeArrowheads="1"/>
              </p:cNvSpPr>
              <p:nvPr/>
            </p:nvSpPr>
            <p:spPr bwMode="auto">
              <a:xfrm>
                <a:off x="3424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04" name="AutoShape 543"/>
              <p:cNvSpPr>
                <a:spLocks noChangeArrowheads="1"/>
              </p:cNvSpPr>
              <p:nvPr/>
            </p:nvSpPr>
            <p:spPr bwMode="auto">
              <a:xfrm>
                <a:off x="3334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05" name="AutoShape 544"/>
              <p:cNvSpPr>
                <a:spLocks noChangeArrowheads="1"/>
              </p:cNvSpPr>
              <p:nvPr/>
            </p:nvSpPr>
            <p:spPr bwMode="auto">
              <a:xfrm>
                <a:off x="3787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06" name="AutoShape 545"/>
              <p:cNvSpPr>
                <a:spLocks noChangeArrowheads="1"/>
              </p:cNvSpPr>
              <p:nvPr/>
            </p:nvSpPr>
            <p:spPr bwMode="auto">
              <a:xfrm>
                <a:off x="3697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07" name="AutoShape 546"/>
              <p:cNvSpPr>
                <a:spLocks noChangeArrowheads="1"/>
              </p:cNvSpPr>
              <p:nvPr/>
            </p:nvSpPr>
            <p:spPr bwMode="auto">
              <a:xfrm>
                <a:off x="3606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08" name="AutoShape 547"/>
              <p:cNvSpPr>
                <a:spLocks noChangeArrowheads="1"/>
              </p:cNvSpPr>
              <p:nvPr/>
            </p:nvSpPr>
            <p:spPr bwMode="auto">
              <a:xfrm>
                <a:off x="3515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09" name="AutoShape 548"/>
              <p:cNvSpPr>
                <a:spLocks noChangeArrowheads="1"/>
              </p:cNvSpPr>
              <p:nvPr/>
            </p:nvSpPr>
            <p:spPr bwMode="auto">
              <a:xfrm>
                <a:off x="4059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0" name="AutoShape 549"/>
              <p:cNvSpPr>
                <a:spLocks noChangeArrowheads="1"/>
              </p:cNvSpPr>
              <p:nvPr/>
            </p:nvSpPr>
            <p:spPr bwMode="auto">
              <a:xfrm>
                <a:off x="3969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1" name="AutoShape 550"/>
              <p:cNvSpPr>
                <a:spLocks noChangeArrowheads="1"/>
              </p:cNvSpPr>
              <p:nvPr/>
            </p:nvSpPr>
            <p:spPr bwMode="auto">
              <a:xfrm>
                <a:off x="3878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2" name="AutoShape 551"/>
              <p:cNvSpPr>
                <a:spLocks noChangeArrowheads="1"/>
              </p:cNvSpPr>
              <p:nvPr/>
            </p:nvSpPr>
            <p:spPr bwMode="auto">
              <a:xfrm>
                <a:off x="3787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3" name="AutoShape 552"/>
              <p:cNvSpPr>
                <a:spLocks noChangeArrowheads="1"/>
              </p:cNvSpPr>
              <p:nvPr/>
            </p:nvSpPr>
            <p:spPr bwMode="auto">
              <a:xfrm>
                <a:off x="4332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4" name="AutoShape 553"/>
              <p:cNvSpPr>
                <a:spLocks noChangeArrowheads="1"/>
              </p:cNvSpPr>
              <p:nvPr/>
            </p:nvSpPr>
            <p:spPr bwMode="auto">
              <a:xfrm>
                <a:off x="4241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5" name="AutoShape 554"/>
              <p:cNvSpPr>
                <a:spLocks noChangeArrowheads="1"/>
              </p:cNvSpPr>
              <p:nvPr/>
            </p:nvSpPr>
            <p:spPr bwMode="auto">
              <a:xfrm>
                <a:off x="4150" y="234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6" name="AutoShape 555"/>
              <p:cNvSpPr>
                <a:spLocks noChangeArrowheads="1"/>
              </p:cNvSpPr>
              <p:nvPr/>
            </p:nvSpPr>
            <p:spPr bwMode="auto">
              <a:xfrm>
                <a:off x="4059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7" name="AutoShape 556"/>
              <p:cNvSpPr>
                <a:spLocks noChangeArrowheads="1"/>
              </p:cNvSpPr>
              <p:nvPr/>
            </p:nvSpPr>
            <p:spPr bwMode="auto">
              <a:xfrm>
                <a:off x="4604" y="216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8" name="AutoShape 557"/>
              <p:cNvSpPr>
                <a:spLocks noChangeArrowheads="1"/>
              </p:cNvSpPr>
              <p:nvPr/>
            </p:nvSpPr>
            <p:spPr bwMode="auto">
              <a:xfrm>
                <a:off x="4513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19" name="AutoShape 558"/>
              <p:cNvSpPr>
                <a:spLocks noChangeArrowheads="1"/>
              </p:cNvSpPr>
              <p:nvPr/>
            </p:nvSpPr>
            <p:spPr bwMode="auto">
              <a:xfrm>
                <a:off x="4423" y="234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0" name="AutoShape 559"/>
              <p:cNvSpPr>
                <a:spLocks noChangeArrowheads="1"/>
              </p:cNvSpPr>
              <p:nvPr/>
            </p:nvSpPr>
            <p:spPr bwMode="auto">
              <a:xfrm>
                <a:off x="4332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1" name="AutoShape 560"/>
              <p:cNvSpPr>
                <a:spLocks noChangeArrowheads="1"/>
              </p:cNvSpPr>
              <p:nvPr/>
            </p:nvSpPr>
            <p:spPr bwMode="auto">
              <a:xfrm>
                <a:off x="4786" y="225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2" name="AutoShape 561"/>
              <p:cNvSpPr>
                <a:spLocks noChangeArrowheads="1"/>
              </p:cNvSpPr>
              <p:nvPr/>
            </p:nvSpPr>
            <p:spPr bwMode="auto">
              <a:xfrm>
                <a:off x="4695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3" name="AutoShape 562"/>
              <p:cNvSpPr>
                <a:spLocks noChangeArrowheads="1"/>
              </p:cNvSpPr>
              <p:nvPr/>
            </p:nvSpPr>
            <p:spPr bwMode="auto">
              <a:xfrm>
                <a:off x="5057" y="2250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4" name="AutoShape 563"/>
              <p:cNvSpPr>
                <a:spLocks noChangeArrowheads="1"/>
              </p:cNvSpPr>
              <p:nvPr/>
            </p:nvSpPr>
            <p:spPr bwMode="auto">
              <a:xfrm>
                <a:off x="4604" y="2432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0625" name="AutoShape 564"/>
              <p:cNvSpPr>
                <a:spLocks noChangeArrowheads="1"/>
              </p:cNvSpPr>
              <p:nvPr/>
            </p:nvSpPr>
            <p:spPr bwMode="auto">
              <a:xfrm>
                <a:off x="4967" y="2341"/>
                <a:ext cx="363" cy="362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</p:grpSp>
      <p:sp>
        <p:nvSpPr>
          <p:cNvPr id="66103" name="Line 567"/>
          <p:cNvSpPr>
            <a:spLocks noChangeShapeType="1"/>
          </p:cNvSpPr>
          <p:nvPr/>
        </p:nvSpPr>
        <p:spPr bwMode="auto">
          <a:xfrm>
            <a:off x="6823075" y="3556000"/>
            <a:ext cx="52388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04" name="Line 568"/>
          <p:cNvSpPr>
            <a:spLocks noChangeShapeType="1"/>
          </p:cNvSpPr>
          <p:nvPr/>
        </p:nvSpPr>
        <p:spPr bwMode="auto">
          <a:xfrm>
            <a:off x="7034213" y="3665538"/>
            <a:ext cx="211137" cy="1635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05" name="Line 569"/>
          <p:cNvSpPr>
            <a:spLocks noChangeShapeType="1"/>
          </p:cNvSpPr>
          <p:nvPr/>
        </p:nvSpPr>
        <p:spPr bwMode="auto">
          <a:xfrm>
            <a:off x="7350125" y="3665538"/>
            <a:ext cx="317500" cy="1635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06" name="Line 570"/>
          <p:cNvSpPr>
            <a:spLocks noChangeShapeType="1"/>
          </p:cNvSpPr>
          <p:nvPr/>
        </p:nvSpPr>
        <p:spPr bwMode="auto">
          <a:xfrm>
            <a:off x="7667625" y="3665538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07" name="Line 571"/>
          <p:cNvSpPr>
            <a:spLocks noChangeShapeType="1"/>
          </p:cNvSpPr>
          <p:nvPr/>
        </p:nvSpPr>
        <p:spPr bwMode="auto">
          <a:xfrm>
            <a:off x="8035925" y="3665538"/>
            <a:ext cx="4222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08" name="Line 572"/>
          <p:cNvSpPr>
            <a:spLocks noChangeShapeType="1"/>
          </p:cNvSpPr>
          <p:nvPr/>
        </p:nvSpPr>
        <p:spPr bwMode="auto">
          <a:xfrm>
            <a:off x="7667625" y="3990975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09" name="Line 573"/>
          <p:cNvSpPr>
            <a:spLocks noChangeShapeType="1"/>
          </p:cNvSpPr>
          <p:nvPr/>
        </p:nvSpPr>
        <p:spPr bwMode="auto">
          <a:xfrm>
            <a:off x="7983538" y="3990975"/>
            <a:ext cx="42227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0" name="Line 574"/>
          <p:cNvSpPr>
            <a:spLocks noChangeShapeType="1"/>
          </p:cNvSpPr>
          <p:nvPr/>
        </p:nvSpPr>
        <p:spPr bwMode="auto">
          <a:xfrm>
            <a:off x="7350125" y="3990975"/>
            <a:ext cx="422275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1" name="Line 575"/>
          <p:cNvSpPr>
            <a:spLocks noChangeShapeType="1"/>
          </p:cNvSpPr>
          <p:nvPr/>
        </p:nvSpPr>
        <p:spPr bwMode="auto">
          <a:xfrm>
            <a:off x="7350125" y="4316413"/>
            <a:ext cx="422275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2" name="Line 576"/>
          <p:cNvSpPr>
            <a:spLocks noChangeShapeType="1"/>
          </p:cNvSpPr>
          <p:nvPr/>
        </p:nvSpPr>
        <p:spPr bwMode="auto">
          <a:xfrm>
            <a:off x="7138988" y="3937000"/>
            <a:ext cx="5238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3" name="Line 577"/>
          <p:cNvSpPr>
            <a:spLocks noChangeShapeType="1"/>
          </p:cNvSpPr>
          <p:nvPr/>
        </p:nvSpPr>
        <p:spPr bwMode="auto">
          <a:xfrm>
            <a:off x="7138988" y="4208463"/>
            <a:ext cx="5238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4" name="Line 578"/>
          <p:cNvSpPr>
            <a:spLocks noChangeShapeType="1"/>
          </p:cNvSpPr>
          <p:nvPr/>
        </p:nvSpPr>
        <p:spPr bwMode="auto">
          <a:xfrm>
            <a:off x="7720013" y="4316413"/>
            <a:ext cx="4222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5" name="Line 579"/>
          <p:cNvSpPr>
            <a:spLocks noChangeShapeType="1"/>
          </p:cNvSpPr>
          <p:nvPr/>
        </p:nvSpPr>
        <p:spPr bwMode="auto">
          <a:xfrm>
            <a:off x="8089900" y="4208463"/>
            <a:ext cx="420688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6" name="Line 580"/>
          <p:cNvSpPr>
            <a:spLocks noChangeShapeType="1"/>
          </p:cNvSpPr>
          <p:nvPr/>
        </p:nvSpPr>
        <p:spPr bwMode="auto">
          <a:xfrm flipV="1">
            <a:off x="8405813" y="4098925"/>
            <a:ext cx="315912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7" name="Line 581"/>
          <p:cNvSpPr>
            <a:spLocks noChangeShapeType="1"/>
          </p:cNvSpPr>
          <p:nvPr/>
        </p:nvSpPr>
        <p:spPr bwMode="auto">
          <a:xfrm flipV="1">
            <a:off x="8458200" y="3773488"/>
            <a:ext cx="369888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8" name="Line 582"/>
          <p:cNvSpPr>
            <a:spLocks noChangeShapeType="1"/>
          </p:cNvSpPr>
          <p:nvPr/>
        </p:nvSpPr>
        <p:spPr bwMode="auto">
          <a:xfrm flipV="1">
            <a:off x="8880475" y="3883025"/>
            <a:ext cx="157163" cy="2159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19" name="Line 583"/>
          <p:cNvSpPr>
            <a:spLocks noChangeShapeType="1"/>
          </p:cNvSpPr>
          <p:nvPr/>
        </p:nvSpPr>
        <p:spPr bwMode="auto">
          <a:xfrm flipV="1">
            <a:off x="8880475" y="3665538"/>
            <a:ext cx="157163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0" name="Line 584"/>
          <p:cNvSpPr>
            <a:spLocks noChangeShapeType="1"/>
          </p:cNvSpPr>
          <p:nvPr/>
        </p:nvSpPr>
        <p:spPr bwMode="auto">
          <a:xfrm flipV="1">
            <a:off x="8774113" y="3340100"/>
            <a:ext cx="263525" cy="2174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1" name="Line 585"/>
          <p:cNvSpPr>
            <a:spLocks noChangeShapeType="1"/>
          </p:cNvSpPr>
          <p:nvPr/>
        </p:nvSpPr>
        <p:spPr bwMode="auto">
          <a:xfrm flipV="1">
            <a:off x="9037638" y="3232150"/>
            <a:ext cx="106362" cy="1619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2" name="Line 586"/>
          <p:cNvSpPr>
            <a:spLocks noChangeShapeType="1"/>
          </p:cNvSpPr>
          <p:nvPr/>
        </p:nvSpPr>
        <p:spPr bwMode="auto">
          <a:xfrm>
            <a:off x="6823075" y="3883025"/>
            <a:ext cx="106363" cy="2159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3" name="Line 587"/>
          <p:cNvSpPr>
            <a:spLocks noChangeShapeType="1"/>
          </p:cNvSpPr>
          <p:nvPr/>
        </p:nvSpPr>
        <p:spPr bwMode="auto">
          <a:xfrm flipV="1">
            <a:off x="8510588" y="4370388"/>
            <a:ext cx="263525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4" name="Line 588"/>
          <p:cNvSpPr>
            <a:spLocks noChangeShapeType="1"/>
          </p:cNvSpPr>
          <p:nvPr/>
        </p:nvSpPr>
        <p:spPr bwMode="auto">
          <a:xfrm flipV="1">
            <a:off x="8564563" y="4587875"/>
            <a:ext cx="209550" cy="1619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5" name="Line 589"/>
          <p:cNvSpPr>
            <a:spLocks noChangeShapeType="1"/>
          </p:cNvSpPr>
          <p:nvPr/>
        </p:nvSpPr>
        <p:spPr bwMode="auto">
          <a:xfrm flipV="1">
            <a:off x="8247063" y="4967288"/>
            <a:ext cx="368300" cy="1079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6" name="Line 590"/>
          <p:cNvSpPr>
            <a:spLocks noChangeShapeType="1"/>
          </p:cNvSpPr>
          <p:nvPr/>
        </p:nvSpPr>
        <p:spPr bwMode="auto">
          <a:xfrm flipV="1">
            <a:off x="8142288" y="4803775"/>
            <a:ext cx="368300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7" name="Line 591"/>
          <p:cNvSpPr>
            <a:spLocks noChangeShapeType="1"/>
          </p:cNvSpPr>
          <p:nvPr/>
        </p:nvSpPr>
        <p:spPr bwMode="auto">
          <a:xfrm>
            <a:off x="8142288" y="4532313"/>
            <a:ext cx="3683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8" name="Line 592"/>
          <p:cNvSpPr>
            <a:spLocks noChangeShapeType="1"/>
          </p:cNvSpPr>
          <p:nvPr/>
        </p:nvSpPr>
        <p:spPr bwMode="auto">
          <a:xfrm>
            <a:off x="7772400" y="4532313"/>
            <a:ext cx="422275" cy="5556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29" name="Line 593"/>
          <p:cNvSpPr>
            <a:spLocks noChangeShapeType="1"/>
          </p:cNvSpPr>
          <p:nvPr/>
        </p:nvSpPr>
        <p:spPr bwMode="auto">
          <a:xfrm>
            <a:off x="7772400" y="4857750"/>
            <a:ext cx="422275" cy="1095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0" name="Line 594"/>
          <p:cNvSpPr>
            <a:spLocks noChangeShapeType="1"/>
          </p:cNvSpPr>
          <p:nvPr/>
        </p:nvSpPr>
        <p:spPr bwMode="auto">
          <a:xfrm>
            <a:off x="7824788" y="5183188"/>
            <a:ext cx="369887" cy="15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1" name="Line 595"/>
          <p:cNvSpPr>
            <a:spLocks noChangeShapeType="1"/>
          </p:cNvSpPr>
          <p:nvPr/>
        </p:nvSpPr>
        <p:spPr bwMode="auto">
          <a:xfrm>
            <a:off x="7454900" y="4857750"/>
            <a:ext cx="369888" cy="1635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2" name="Line 596"/>
          <p:cNvSpPr>
            <a:spLocks noChangeShapeType="1"/>
          </p:cNvSpPr>
          <p:nvPr/>
        </p:nvSpPr>
        <p:spPr bwMode="auto">
          <a:xfrm>
            <a:off x="7454900" y="4532313"/>
            <a:ext cx="369888" cy="16351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3" name="Line 597"/>
          <p:cNvSpPr>
            <a:spLocks noChangeShapeType="1"/>
          </p:cNvSpPr>
          <p:nvPr/>
        </p:nvSpPr>
        <p:spPr bwMode="auto">
          <a:xfrm>
            <a:off x="7191375" y="4532313"/>
            <a:ext cx="158750" cy="1095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4" name="Line 598"/>
          <p:cNvSpPr>
            <a:spLocks noChangeShapeType="1"/>
          </p:cNvSpPr>
          <p:nvPr/>
        </p:nvSpPr>
        <p:spPr bwMode="auto">
          <a:xfrm>
            <a:off x="7561263" y="5129213"/>
            <a:ext cx="52387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5" name="Line 599"/>
          <p:cNvSpPr>
            <a:spLocks noChangeShapeType="1"/>
          </p:cNvSpPr>
          <p:nvPr/>
        </p:nvSpPr>
        <p:spPr bwMode="auto">
          <a:xfrm>
            <a:off x="7245350" y="4751388"/>
            <a:ext cx="52388" cy="523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6" name="Line 600"/>
          <p:cNvSpPr>
            <a:spLocks noChangeShapeType="1"/>
          </p:cNvSpPr>
          <p:nvPr/>
        </p:nvSpPr>
        <p:spPr bwMode="auto">
          <a:xfrm>
            <a:off x="6927850" y="4425950"/>
            <a:ext cx="539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7" name="Line 601"/>
          <p:cNvSpPr>
            <a:spLocks noChangeShapeType="1"/>
          </p:cNvSpPr>
          <p:nvPr/>
        </p:nvSpPr>
        <p:spPr bwMode="auto">
          <a:xfrm flipV="1">
            <a:off x="8299450" y="3611563"/>
            <a:ext cx="422275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39" name="Line 603"/>
          <p:cNvSpPr>
            <a:spLocks noChangeShapeType="1"/>
          </p:cNvSpPr>
          <p:nvPr/>
        </p:nvSpPr>
        <p:spPr bwMode="auto">
          <a:xfrm>
            <a:off x="7499350" y="3355975"/>
            <a:ext cx="263525" cy="53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0" name="Line 604"/>
          <p:cNvSpPr>
            <a:spLocks noChangeShapeType="1"/>
          </p:cNvSpPr>
          <p:nvPr/>
        </p:nvSpPr>
        <p:spPr bwMode="auto">
          <a:xfrm>
            <a:off x="7815263" y="3355975"/>
            <a:ext cx="31591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1" name="Line 605"/>
          <p:cNvSpPr>
            <a:spLocks noChangeShapeType="1"/>
          </p:cNvSpPr>
          <p:nvPr/>
        </p:nvSpPr>
        <p:spPr bwMode="auto">
          <a:xfrm flipV="1">
            <a:off x="8131175" y="3303588"/>
            <a:ext cx="265113" cy="523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2" name="Line 606"/>
          <p:cNvSpPr>
            <a:spLocks noChangeShapeType="1"/>
          </p:cNvSpPr>
          <p:nvPr/>
        </p:nvSpPr>
        <p:spPr bwMode="auto">
          <a:xfrm flipV="1">
            <a:off x="8448675" y="3248025"/>
            <a:ext cx="15875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3" name="Line 607"/>
          <p:cNvSpPr>
            <a:spLocks noChangeShapeType="1"/>
          </p:cNvSpPr>
          <p:nvPr/>
        </p:nvSpPr>
        <p:spPr bwMode="auto">
          <a:xfrm>
            <a:off x="7183438" y="3355975"/>
            <a:ext cx="209550" cy="1095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4" name="Line 608"/>
          <p:cNvSpPr>
            <a:spLocks noChangeShapeType="1"/>
          </p:cNvSpPr>
          <p:nvPr/>
        </p:nvSpPr>
        <p:spPr bwMode="auto">
          <a:xfrm flipH="1">
            <a:off x="7077075" y="3248025"/>
            <a:ext cx="211138" cy="555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5" name="Line 609"/>
          <p:cNvSpPr>
            <a:spLocks noChangeShapeType="1"/>
          </p:cNvSpPr>
          <p:nvPr/>
        </p:nvSpPr>
        <p:spPr bwMode="auto">
          <a:xfrm flipH="1" flipV="1">
            <a:off x="7340600" y="3248025"/>
            <a:ext cx="26352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6" name="Line 610"/>
          <p:cNvSpPr>
            <a:spLocks noChangeShapeType="1"/>
          </p:cNvSpPr>
          <p:nvPr/>
        </p:nvSpPr>
        <p:spPr bwMode="auto">
          <a:xfrm flipH="1" flipV="1">
            <a:off x="7658100" y="3194050"/>
            <a:ext cx="263525" cy="53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6147" name="Line 611"/>
          <p:cNvSpPr>
            <a:spLocks noChangeShapeType="1"/>
          </p:cNvSpPr>
          <p:nvPr/>
        </p:nvSpPr>
        <p:spPr bwMode="auto">
          <a:xfrm flipH="1" flipV="1">
            <a:off x="8078788" y="3194050"/>
            <a:ext cx="158750" cy="539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616" name="AutoShape 86"/>
          <p:cNvSpPr>
            <a:spLocks noChangeArrowheads="1"/>
          </p:cNvSpPr>
          <p:nvPr/>
        </p:nvSpPr>
        <p:spPr bwMode="auto">
          <a:xfrm>
            <a:off x="4437063" y="2784475"/>
            <a:ext cx="704850" cy="6318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1617" name="AutoShape 86"/>
          <p:cNvSpPr>
            <a:spLocks noChangeArrowheads="1"/>
          </p:cNvSpPr>
          <p:nvPr/>
        </p:nvSpPr>
        <p:spPr bwMode="auto">
          <a:xfrm>
            <a:off x="4422775" y="4732338"/>
            <a:ext cx="704850" cy="6318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1618" name="角丸四角形 296"/>
          <p:cNvSpPr>
            <a:spLocks noChangeArrowheads="1"/>
          </p:cNvSpPr>
          <p:nvPr/>
        </p:nvSpPr>
        <p:spPr bwMode="auto">
          <a:xfrm>
            <a:off x="3657600" y="1460500"/>
            <a:ext cx="2308225" cy="1271588"/>
          </a:xfrm>
          <a:prstGeom prst="roundRect">
            <a:avLst>
              <a:gd name="adj" fmla="val 0"/>
            </a:avLst>
          </a:prstGeom>
          <a:noFill/>
          <a:ln w="762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ja-JP" sz="2400"/>
              <a:t>  Sketch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ja-JP" sz="2400"/>
              <a:t>  Tangent</a:t>
            </a:r>
            <a:br>
              <a:rPr lang="en-US" altLang="ja-JP" sz="2400"/>
            </a:br>
            <a:r>
              <a:rPr lang="en-US" altLang="ja-JP" sz="2400"/>
              <a:t>    vector field</a:t>
            </a:r>
            <a:endParaRPr lang="ja-JP" altLang="en-US" sz="1400"/>
          </a:p>
        </p:txBody>
      </p:sp>
      <p:sp>
        <p:nvSpPr>
          <p:cNvPr id="21619" name="角丸四角形 297"/>
          <p:cNvSpPr>
            <a:spLocks noChangeArrowheads="1"/>
          </p:cNvSpPr>
          <p:nvPr/>
        </p:nvSpPr>
        <p:spPr bwMode="auto">
          <a:xfrm>
            <a:off x="3787775" y="5449888"/>
            <a:ext cx="2078038" cy="1196975"/>
          </a:xfrm>
          <a:prstGeom prst="roundRect">
            <a:avLst>
              <a:gd name="adj" fmla="val 0"/>
            </a:avLst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400"/>
              <a:t>Volumetric vector field</a:t>
            </a:r>
            <a:endParaRPr lang="ja-JP" altLang="en-US" sz="2400"/>
          </a:p>
        </p:txBody>
      </p:sp>
      <p:sp>
        <p:nvSpPr>
          <p:cNvPr id="299" name="角丸四角形 298"/>
          <p:cNvSpPr/>
          <p:nvPr/>
        </p:nvSpPr>
        <p:spPr bwMode="auto">
          <a:xfrm>
            <a:off x="3468688" y="3446463"/>
            <a:ext cx="2497137" cy="110331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 anchorCtr="1"/>
          <a:lstStyle/>
          <a:p>
            <a:pPr algn="ctr">
              <a:defRPr/>
            </a:pPr>
            <a:r>
              <a:rPr lang="en-US" altLang="ja-JP" sz="2400" dirty="0"/>
              <a:t>Laplacian</a:t>
            </a:r>
            <a:br>
              <a:rPr lang="en-US" altLang="ja-JP" sz="2400" dirty="0"/>
            </a:br>
            <a:r>
              <a:rPr lang="en-US" altLang="ja-JP" sz="2400" dirty="0"/>
              <a:t>interpolation</a:t>
            </a:r>
            <a:endParaRPr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6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6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6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6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6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6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6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6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6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6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6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66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2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2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6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6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6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9" dur="500"/>
                                        <p:tgtEl>
                                          <p:spTgt spid="6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66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6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6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66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6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65805" grpId="0" animBg="1"/>
      <p:bldP spid="65806" grpId="0" animBg="1"/>
      <p:bldP spid="65807" grpId="0" animBg="1"/>
      <p:bldP spid="65808" grpId="0" animBg="1"/>
      <p:bldP spid="65809" grpId="0" animBg="1"/>
      <p:bldP spid="65810" grpId="0" animBg="1"/>
      <p:bldP spid="65811" grpId="0" animBg="1"/>
      <p:bldP spid="65812" grpId="0" animBg="1"/>
      <p:bldP spid="65813" grpId="0" animBg="1"/>
      <p:bldP spid="65814" grpId="0" animBg="1"/>
      <p:bldP spid="65815" grpId="0" animBg="1"/>
      <p:bldP spid="65816" grpId="0" animBg="1"/>
      <p:bldP spid="65817" grpId="0" animBg="1"/>
      <p:bldP spid="65818" grpId="0" animBg="1"/>
      <p:bldP spid="65819" grpId="0" animBg="1"/>
      <p:bldP spid="65820" grpId="0" animBg="1"/>
      <p:bldP spid="65821" grpId="0" animBg="1"/>
      <p:bldP spid="65822" grpId="0" animBg="1"/>
      <p:bldP spid="65823" grpId="0" animBg="1"/>
      <p:bldP spid="65824" grpId="0" animBg="1"/>
      <p:bldP spid="65825" grpId="0" animBg="1"/>
      <p:bldP spid="65826" grpId="0" animBg="1"/>
      <p:bldP spid="65827" grpId="0" animBg="1"/>
      <p:bldP spid="65828" grpId="0" animBg="1"/>
      <p:bldP spid="65829" grpId="0" animBg="1"/>
      <p:bldP spid="65830" grpId="0" animBg="1"/>
      <p:bldP spid="65831" grpId="0" animBg="1"/>
      <p:bldP spid="65832" grpId="0" animBg="1"/>
      <p:bldP spid="65833" grpId="0" animBg="1"/>
      <p:bldP spid="65834" grpId="0" animBg="1"/>
      <p:bldP spid="65835" grpId="0" animBg="1"/>
      <p:bldP spid="65836" grpId="0" animBg="1"/>
      <p:bldP spid="65837" grpId="0" animBg="1"/>
      <p:bldP spid="65838" grpId="0" animBg="1"/>
      <p:bldP spid="65839" grpId="0" animBg="1"/>
      <p:bldP spid="66033" grpId="0" animBg="1"/>
      <p:bldP spid="66034" grpId="0" animBg="1"/>
      <p:bldP spid="66035" grpId="0" animBg="1"/>
      <p:bldP spid="66037" grpId="0" animBg="1"/>
      <p:bldP spid="66103" grpId="0" animBg="1"/>
      <p:bldP spid="66104" grpId="0" animBg="1"/>
      <p:bldP spid="66105" grpId="0" animBg="1"/>
      <p:bldP spid="66106" grpId="0" animBg="1"/>
      <p:bldP spid="66107" grpId="0" animBg="1"/>
      <p:bldP spid="66108" grpId="0" animBg="1"/>
      <p:bldP spid="66109" grpId="0" animBg="1"/>
      <p:bldP spid="66110" grpId="0" animBg="1"/>
      <p:bldP spid="66111" grpId="0" animBg="1"/>
      <p:bldP spid="66112" grpId="0" animBg="1"/>
      <p:bldP spid="66113" grpId="0" animBg="1"/>
      <p:bldP spid="66114" grpId="0" animBg="1"/>
      <p:bldP spid="66115" grpId="0" animBg="1"/>
      <p:bldP spid="66116" grpId="0" animBg="1"/>
      <p:bldP spid="66117" grpId="0" animBg="1"/>
      <p:bldP spid="66118" grpId="0" animBg="1"/>
      <p:bldP spid="66119" grpId="0" animBg="1"/>
      <p:bldP spid="66120" grpId="0" animBg="1"/>
      <p:bldP spid="66121" grpId="0" animBg="1"/>
      <p:bldP spid="66122" grpId="0" animBg="1"/>
      <p:bldP spid="66123" grpId="0" animBg="1"/>
      <p:bldP spid="66124" grpId="0" animBg="1"/>
      <p:bldP spid="66125" grpId="0" animBg="1"/>
      <p:bldP spid="66126" grpId="0" animBg="1"/>
      <p:bldP spid="66127" grpId="0" animBg="1"/>
      <p:bldP spid="66128" grpId="0" animBg="1"/>
      <p:bldP spid="66129" grpId="0" animBg="1"/>
      <p:bldP spid="66130" grpId="0" animBg="1"/>
      <p:bldP spid="66131" grpId="0" animBg="1"/>
      <p:bldP spid="66132" grpId="0" animBg="1"/>
      <p:bldP spid="66133" grpId="0" animBg="1"/>
      <p:bldP spid="66134" grpId="0" animBg="1"/>
      <p:bldP spid="66135" grpId="0" animBg="1"/>
      <p:bldP spid="66136" grpId="0" animBg="1"/>
      <p:bldP spid="66137" grpId="0" animBg="1"/>
      <p:bldP spid="66139" grpId="0" animBg="1"/>
      <p:bldP spid="66140" grpId="0" animBg="1"/>
      <p:bldP spid="66141" grpId="0" animBg="1"/>
      <p:bldP spid="66142" grpId="0" animBg="1"/>
      <p:bldP spid="66143" grpId="0" animBg="1"/>
      <p:bldP spid="66144" grpId="0" animBg="1"/>
      <p:bldP spid="66145" grpId="0" animBg="1"/>
      <p:bldP spid="66146" grpId="0" animBg="1"/>
      <p:bldP spid="66147" grpId="0" animBg="1"/>
      <p:bldP spid="21616" grpId="0" animBg="1"/>
      <p:bldP spid="21617" grpId="0" animBg="1"/>
      <p:bldP spid="21618" grpId="0" build="allAtOnce" animBg="1"/>
      <p:bldP spid="21619" grpId="0" animBg="1"/>
      <p:bldP spid="29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Laplacian interpolation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Minimize Laplacian</a:t>
            </a:r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r>
              <a:rPr lang="en-US" altLang="ja-JP" smtClean="0"/>
              <a:t>Satisfy constraint</a:t>
            </a:r>
          </a:p>
        </p:txBody>
      </p:sp>
      <p:pic>
        <p:nvPicPr>
          <p:cNvPr id="21508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236788"/>
            <a:ext cx="5364163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4852988"/>
            <a:ext cx="155416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グループ化 21"/>
          <p:cNvGrpSpPr>
            <a:grpSpLocks/>
          </p:cNvGrpSpPr>
          <p:nvPr/>
        </p:nvGrpSpPr>
        <p:grpSpPr bwMode="auto">
          <a:xfrm>
            <a:off x="4800600" y="3589338"/>
            <a:ext cx="3948113" cy="2601912"/>
            <a:chOff x="4800600" y="3589338"/>
            <a:chExt cx="3948113" cy="2601912"/>
          </a:xfrm>
        </p:grpSpPr>
        <p:cxnSp>
          <p:nvCxnSpPr>
            <p:cNvPr id="21511" name="直線コネクタ 12"/>
            <p:cNvCxnSpPr>
              <a:cxnSpLocks noChangeShapeType="1"/>
            </p:cNvCxnSpPr>
            <p:nvPr/>
          </p:nvCxnSpPr>
          <p:spPr bwMode="auto">
            <a:xfrm flipV="1">
              <a:off x="4800600" y="5867400"/>
              <a:ext cx="3429000" cy="0"/>
            </a:xfrm>
            <a:prstGeom prst="line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2" name="直線コネクタ 32"/>
            <p:cNvCxnSpPr>
              <a:cxnSpLocks noChangeShapeType="1"/>
              <a:stCxn id="21513" idx="7"/>
              <a:endCxn id="21514" idx="2"/>
            </p:cNvCxnSpPr>
            <p:nvPr/>
          </p:nvCxnSpPr>
          <p:spPr bwMode="auto">
            <a:xfrm rot="5400000" flipH="1" flipV="1">
              <a:off x="6553200" y="3560763"/>
              <a:ext cx="700087" cy="176053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13" name="円/楕円 33"/>
            <p:cNvSpPr>
              <a:spLocks noChangeArrowheads="1"/>
            </p:cNvSpPr>
            <p:nvPr/>
          </p:nvSpPr>
          <p:spPr bwMode="auto">
            <a:xfrm>
              <a:off x="5892800" y="47688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1514" name="円/楕円 35"/>
            <p:cNvSpPr>
              <a:spLocks noChangeArrowheads="1"/>
            </p:cNvSpPr>
            <p:nvPr/>
          </p:nvSpPr>
          <p:spPr bwMode="auto">
            <a:xfrm>
              <a:off x="7783513" y="401478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1515" name="円/楕円 36"/>
            <p:cNvSpPr>
              <a:spLocks noChangeArrowheads="1"/>
            </p:cNvSpPr>
            <p:nvPr/>
          </p:nvSpPr>
          <p:spPr bwMode="auto">
            <a:xfrm>
              <a:off x="6799263" y="493077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1516" name="テキスト ボックス 41"/>
            <p:cNvSpPr txBox="1">
              <a:spLocks noChangeArrowheads="1"/>
            </p:cNvSpPr>
            <p:nvPr/>
          </p:nvSpPr>
          <p:spPr bwMode="auto">
            <a:xfrm>
              <a:off x="6626225" y="5789613"/>
              <a:ext cx="60960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2000"/>
                <a:t>x</a:t>
              </a:r>
              <a:r>
                <a:rPr lang="en-US" altLang="ja-JP" sz="2000" baseline="-25000"/>
                <a:t>i</a:t>
              </a:r>
              <a:endParaRPr lang="ja-JP" altLang="en-US" sz="2000" baseline="-25000"/>
            </a:p>
          </p:txBody>
        </p:sp>
        <p:sp>
          <p:nvSpPr>
            <p:cNvPr id="21517" name="ひし形 42"/>
            <p:cNvSpPr>
              <a:spLocks noChangeArrowheads="1"/>
            </p:cNvSpPr>
            <p:nvPr/>
          </p:nvSpPr>
          <p:spPr bwMode="auto">
            <a:xfrm>
              <a:off x="6751638" y="4360863"/>
              <a:ext cx="228600" cy="2333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1518" name="角丸四角形 51"/>
            <p:cNvSpPr>
              <a:spLocks noChangeArrowheads="1"/>
            </p:cNvSpPr>
            <p:nvPr/>
          </p:nvSpPr>
          <p:spPr bwMode="auto">
            <a:xfrm>
              <a:off x="7315200" y="4495800"/>
              <a:ext cx="1433513" cy="490538"/>
            </a:xfrm>
            <a:prstGeom prst="roundRect">
              <a:avLst>
                <a:gd name="adj" fmla="val 50000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 anchorCtr="1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2000"/>
                <a:t>Laplacian</a:t>
              </a:r>
              <a:endParaRPr lang="ja-JP" altLang="en-US" sz="2000"/>
            </a:p>
          </p:txBody>
        </p:sp>
        <p:cxnSp>
          <p:nvCxnSpPr>
            <p:cNvPr id="21519" name="直線コネクタ 52"/>
            <p:cNvCxnSpPr>
              <a:cxnSpLocks noChangeShapeType="1"/>
            </p:cNvCxnSpPr>
            <p:nvPr/>
          </p:nvCxnSpPr>
          <p:spPr bwMode="auto">
            <a:xfrm rot="5400000" flipH="1" flipV="1">
              <a:off x="3913188" y="4968875"/>
              <a:ext cx="2395537" cy="11113"/>
            </a:xfrm>
            <a:prstGeom prst="line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0" name="テキスト ボックス 59"/>
            <p:cNvSpPr txBox="1">
              <a:spLocks noChangeArrowheads="1"/>
            </p:cNvSpPr>
            <p:nvPr/>
          </p:nvSpPr>
          <p:spPr bwMode="auto">
            <a:xfrm>
              <a:off x="7248525" y="3589338"/>
              <a:ext cx="132715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2000"/>
                <a:t>neighbor</a:t>
              </a:r>
              <a:endParaRPr lang="ja-JP" altLang="en-US" sz="2000" baseline="-25000"/>
            </a:p>
          </p:txBody>
        </p:sp>
        <p:sp>
          <p:nvSpPr>
            <p:cNvPr id="21521" name="テキスト ボックス 60"/>
            <p:cNvSpPr txBox="1">
              <a:spLocks noChangeArrowheads="1"/>
            </p:cNvSpPr>
            <p:nvPr/>
          </p:nvSpPr>
          <p:spPr bwMode="auto">
            <a:xfrm>
              <a:off x="5335588" y="4895850"/>
              <a:ext cx="1187450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2000"/>
                <a:t>neighbor</a:t>
              </a:r>
              <a:endParaRPr lang="ja-JP" altLang="en-US" sz="2000" baseline="-25000"/>
            </a:p>
          </p:txBody>
        </p:sp>
        <p:cxnSp>
          <p:nvCxnSpPr>
            <p:cNvPr id="21522" name="直線コネクタ 18"/>
            <p:cNvCxnSpPr>
              <a:cxnSpLocks noChangeShapeType="1"/>
              <a:stCxn id="21513" idx="6"/>
              <a:endCxn id="21515" idx="2"/>
            </p:cNvCxnSpPr>
            <p:nvPr/>
          </p:nvCxnSpPr>
          <p:spPr bwMode="auto">
            <a:xfrm>
              <a:off x="6045200" y="4845050"/>
              <a:ext cx="754063" cy="161925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3" name="直線コネクタ 20"/>
            <p:cNvCxnSpPr>
              <a:cxnSpLocks noChangeShapeType="1"/>
              <a:stCxn id="21515" idx="7"/>
              <a:endCxn id="21514" idx="3"/>
            </p:cNvCxnSpPr>
            <p:nvPr/>
          </p:nvCxnSpPr>
          <p:spPr bwMode="auto">
            <a:xfrm rot="5400000" flipH="1" flipV="1">
              <a:off x="6963569" y="4110832"/>
              <a:ext cx="808037" cy="876300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4" name="直線コネクタ 44"/>
            <p:cNvCxnSpPr>
              <a:cxnSpLocks noChangeShapeType="1"/>
            </p:cNvCxnSpPr>
            <p:nvPr/>
          </p:nvCxnSpPr>
          <p:spPr bwMode="auto">
            <a:xfrm rot="5400000" flipH="1" flipV="1">
              <a:off x="6743700" y="4762500"/>
              <a:ext cx="698500" cy="1270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線コネクタ 23"/>
            <p:cNvCxnSpPr>
              <a:stCxn id="22534" idx="2"/>
            </p:cNvCxnSpPr>
            <p:nvPr/>
          </p:nvCxnSpPr>
          <p:spPr bwMode="auto">
            <a:xfrm rot="10800000" flipV="1">
              <a:off x="5341434" y="4845049"/>
              <a:ext cx="551366" cy="61487"/>
            </a:xfrm>
            <a:prstGeom prst="line">
              <a:avLst/>
            </a:prstGeom>
            <a:solidFill>
              <a:srgbClr val="FFFF00"/>
            </a:solidFill>
            <a:ln w="9525" cap="flat" cmpd="sng" algn="ctr">
              <a:gradFill flip="none" rotWithShape="1">
                <a:gsLst>
                  <a:gs pos="0">
                    <a:schemeClr val="accent1">
                      <a:shade val="30000"/>
                      <a:satMod val="115000"/>
                      <a:alpha val="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線コネクタ 25"/>
            <p:cNvCxnSpPr>
              <a:stCxn id="22535" idx="6"/>
            </p:cNvCxnSpPr>
            <p:nvPr/>
          </p:nvCxnSpPr>
          <p:spPr bwMode="auto">
            <a:xfrm>
              <a:off x="7935913" y="4090988"/>
              <a:ext cx="605921" cy="68417"/>
            </a:xfrm>
            <a:prstGeom prst="line">
              <a:avLst/>
            </a:prstGeom>
            <a:solidFill>
              <a:srgbClr val="FFFF00"/>
            </a:solidFill>
            <a:ln w="9525" cap="flat" cmpd="sng" algn="ctr">
              <a:gradFill flip="none" rotWithShape="1">
                <a:gsLst>
                  <a:gs pos="0">
                    <a:schemeClr val="accent1">
                      <a:shade val="30000"/>
                      <a:satMod val="115000"/>
                      <a:alpha val="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b"/>
          <a:lstStyle/>
          <a:p>
            <a:pPr>
              <a:buFontTx/>
              <a:buNone/>
            </a:pPr>
            <a:r>
              <a:rPr lang="en-US" altLang="ja-JP" smtClean="0">
                <a:latin typeface="Arial Black" pitchFamily="34" charset="0"/>
              </a:rPr>
              <a:t>Introduction	</a:t>
            </a:r>
          </a:p>
          <a:p>
            <a:pPr>
              <a:buFontTx/>
              <a:buNone/>
            </a:pPr>
            <a:r>
              <a:rPr lang="en-US" altLang="ja-JP" sz="2800" smtClean="0"/>
              <a:t>	Background</a:t>
            </a:r>
          </a:p>
          <a:p>
            <a:pPr>
              <a:buFontTx/>
              <a:buNone/>
            </a:pPr>
            <a:r>
              <a:rPr lang="en-US" altLang="ja-JP" sz="2800" smtClean="0"/>
              <a:t>	Related work</a:t>
            </a:r>
          </a:p>
          <a:p>
            <a:pPr>
              <a:buFontTx/>
              <a:buNone/>
            </a:pPr>
            <a:r>
              <a:rPr lang="en-US" altLang="ja-JP" sz="2800" smtClean="0"/>
              <a:t>	Basic idea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Interface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Algorithm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Experience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Laplacian interpolation</a:t>
            </a:r>
            <a:endParaRPr lang="ja-JP" altLang="en-US" smtClean="0"/>
          </a:p>
        </p:txBody>
      </p:sp>
      <p:sp>
        <p:nvSpPr>
          <p:cNvPr id="22531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mtClean="0"/>
              <a:t>Matrix form</a:t>
            </a:r>
          </a:p>
        </p:txBody>
      </p:sp>
      <p:pic>
        <p:nvPicPr>
          <p:cNvPr id="2253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2243138"/>
            <a:ext cx="7183437" cy="40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角丸四角形 29"/>
          <p:cNvSpPr>
            <a:spLocks noChangeArrowheads="1"/>
          </p:cNvSpPr>
          <p:nvPr/>
        </p:nvSpPr>
        <p:spPr bwMode="auto">
          <a:xfrm>
            <a:off x="1301750" y="4727575"/>
            <a:ext cx="3578225" cy="1490663"/>
          </a:xfrm>
          <a:prstGeom prst="roundRect">
            <a:avLst>
              <a:gd name="adj" fmla="val 16667"/>
            </a:avLst>
          </a:prstGeom>
          <a:solidFill>
            <a:srgbClr val="FF9933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1500"/>
              <a:t>C</a:t>
            </a:r>
            <a:endParaRPr lang="ja-JP" altLang="en-US" sz="11500"/>
          </a:p>
        </p:txBody>
      </p:sp>
      <p:sp>
        <p:nvSpPr>
          <p:cNvPr id="29" name="角丸四角形 28"/>
          <p:cNvSpPr>
            <a:spLocks noChangeArrowheads="1"/>
          </p:cNvSpPr>
          <p:nvPr/>
        </p:nvSpPr>
        <p:spPr bwMode="auto">
          <a:xfrm>
            <a:off x="1327150" y="2308225"/>
            <a:ext cx="3579813" cy="2097088"/>
          </a:xfrm>
          <a:prstGeom prst="roundRect">
            <a:avLst>
              <a:gd name="adj" fmla="val 16667"/>
            </a:avLst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1500"/>
              <a:t>L</a:t>
            </a:r>
            <a:endParaRPr lang="ja-JP" altLang="en-US" sz="11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Laplacian interpolation</a:t>
            </a:r>
            <a:endParaRPr lang="ja-JP" altLang="en-US" smtClean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mtClean="0"/>
              <a:t>Matrix form</a:t>
            </a:r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r>
              <a:rPr lang="en-US" altLang="ja-JP" smtClean="0"/>
              <a:t>Least-square solution</a:t>
            </a:r>
            <a:endParaRPr lang="ja-JP" altLang="en-US" smtClean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2165350"/>
            <a:ext cx="30226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4645025"/>
            <a:ext cx="781685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Laplacian interpolation</a:t>
            </a:r>
            <a:endParaRPr lang="ja-JP" altLang="en-US" smtClean="0"/>
          </a:p>
        </p:txBody>
      </p:sp>
      <p:sp>
        <p:nvSpPr>
          <p:cNvPr id="24579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mtClean="0"/>
              <a:t>Sparse linear system</a:t>
            </a:r>
            <a:endParaRPr lang="ja-JP" altLang="en-US" smtClean="0"/>
          </a:p>
        </p:txBody>
      </p:sp>
      <p:sp>
        <p:nvSpPr>
          <p:cNvPr id="25604" name="テキスト ボックス 6"/>
          <p:cNvSpPr txBox="1">
            <a:spLocks noChangeArrowheads="1"/>
          </p:cNvSpPr>
          <p:nvPr/>
        </p:nvSpPr>
        <p:spPr bwMode="auto">
          <a:xfrm>
            <a:off x="533400" y="4648200"/>
            <a:ext cx="25146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400"/>
              <a:t>Precomputable</a:t>
            </a:r>
            <a:endParaRPr lang="ja-JP" altLang="en-US" sz="2400"/>
          </a:p>
        </p:txBody>
      </p:sp>
      <p:cxnSp>
        <p:nvCxnSpPr>
          <p:cNvPr id="25605" name="直線矢印コネクタ 8"/>
          <p:cNvCxnSpPr>
            <a:cxnSpLocks noChangeShapeType="1"/>
            <a:stCxn id="25604" idx="0"/>
          </p:cNvCxnSpPr>
          <p:nvPr/>
        </p:nvCxnSpPr>
        <p:spPr bwMode="auto">
          <a:xfrm rot="5400000" flipH="1" flipV="1">
            <a:off x="1428750" y="4095750"/>
            <a:ext cx="914400" cy="190500"/>
          </a:xfrm>
          <a:prstGeom prst="straightConnector1">
            <a:avLst/>
          </a:prstGeom>
          <a:noFill/>
          <a:ln w="9525" algn="ctr">
            <a:solidFill>
              <a:schemeClr val="bg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801938"/>
            <a:ext cx="589915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b"/>
          <a:lstStyle/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Introduction</a:t>
            </a:r>
            <a:r>
              <a:rPr lang="en-US" altLang="ja-JP" smtClean="0">
                <a:latin typeface="Arial Black" pitchFamily="34" charset="0"/>
              </a:rPr>
              <a:t>	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Interface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Algorithm</a:t>
            </a:r>
          </a:p>
          <a:p>
            <a:pPr>
              <a:buFontTx/>
              <a:buNone/>
            </a:pPr>
            <a:r>
              <a:rPr lang="en-US" altLang="ja-JP" smtClean="0">
                <a:latin typeface="Arial Black" pitchFamily="34" charset="0"/>
              </a:rPr>
              <a:t>User Experience</a:t>
            </a:r>
          </a:p>
          <a:p>
            <a:pPr>
              <a:buFontTx/>
              <a:buNone/>
            </a:pPr>
            <a:r>
              <a:rPr lang="en-US" altLang="ja-JP" sz="2800" smtClean="0">
                <a:latin typeface="Arial Black" pitchFamily="34" charset="0"/>
              </a:rPr>
              <a:t>	</a:t>
            </a:r>
            <a:r>
              <a:rPr lang="en-US" altLang="ja-JP" sz="2800" smtClean="0"/>
              <a:t>Preliminary test</a:t>
            </a:r>
          </a:p>
          <a:p>
            <a:pPr>
              <a:buFontTx/>
              <a:buNone/>
            </a:pPr>
            <a:r>
              <a:rPr lang="en-US" altLang="ja-JP" sz="2800" smtClean="0"/>
              <a:t>	Interview</a:t>
            </a:r>
            <a:endParaRPr lang="en-US" altLang="ja-JP" sz="2800" smtClean="0">
              <a:latin typeface="Arial Black" pitchFamily="34" charset="0"/>
            </a:endParaRP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Preliminary test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Asked a physician* to try our system</a:t>
            </a:r>
          </a:p>
          <a:p>
            <a:r>
              <a:rPr lang="en-US" altLang="ja-JP" smtClean="0"/>
              <a:t>Sample model by him</a:t>
            </a:r>
          </a:p>
          <a:p>
            <a:pPr lvl="1"/>
            <a:r>
              <a:rPr lang="en-US" altLang="ja-JP" smtClean="0"/>
              <a:t>In about 8 minutes</a:t>
            </a:r>
          </a:p>
          <a:p>
            <a:r>
              <a:rPr lang="en-US" altLang="ja-JP" smtClean="0"/>
              <a:t>Sample simulation result</a:t>
            </a:r>
          </a:p>
        </p:txBody>
      </p:sp>
      <p:sp>
        <p:nvSpPr>
          <p:cNvPr id="27652" name="Text Box 9"/>
          <p:cNvSpPr txBox="1">
            <a:spLocks noChangeArrowheads="1"/>
          </p:cNvSpPr>
          <p:nvPr/>
        </p:nvSpPr>
        <p:spPr bwMode="auto">
          <a:xfrm>
            <a:off x="5181600" y="5334000"/>
            <a:ext cx="3962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400"/>
              <a:t>* T. Ashihara, MD, PhD, </a:t>
            </a:r>
            <a:br>
              <a:rPr lang="en-US" altLang="ja-JP" sz="2400"/>
            </a:br>
            <a:r>
              <a:rPr lang="en-US" altLang="ja-JP" sz="2400"/>
              <a:t>Shiga University of </a:t>
            </a:r>
            <a:br>
              <a:rPr lang="en-US" altLang="ja-JP" sz="2400"/>
            </a:br>
            <a:r>
              <a:rPr lang="en-US" altLang="ja-JP" sz="2400"/>
              <a:t>Medical Science </a:t>
            </a:r>
          </a:p>
        </p:txBody>
      </p:sp>
      <p:pic>
        <p:nvPicPr>
          <p:cNvPr id="2765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4600"/>
            <a:ext cx="190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video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3935413"/>
            <a:ext cx="2513013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76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Interview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Positive comments</a:t>
            </a:r>
          </a:p>
          <a:p>
            <a:pPr lvl="1"/>
            <a:r>
              <a:rPr lang="en-US" altLang="ja-JP" smtClean="0"/>
              <a:t>“We need this tool!”</a:t>
            </a:r>
          </a:p>
          <a:p>
            <a:pPr lvl="1"/>
            <a:r>
              <a:rPr lang="en-US" altLang="ja-JP" smtClean="0"/>
              <a:t>“Interface is intuitive and quick.”</a:t>
            </a:r>
          </a:p>
          <a:p>
            <a:pPr lvl="1"/>
            <a:r>
              <a:rPr lang="en-US" altLang="ja-JP" smtClean="0"/>
              <a:t>“This can be a breakthrough.”</a:t>
            </a:r>
          </a:p>
        </p:txBody>
      </p:sp>
      <p:pic>
        <p:nvPicPr>
          <p:cNvPr id="4" name="video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697288"/>
            <a:ext cx="3665538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Interview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Points to be improved</a:t>
            </a:r>
          </a:p>
          <a:p>
            <a:pPr lvl="1"/>
            <a:r>
              <a:rPr lang="en-US" altLang="ja-JP" smtClean="0"/>
              <a:t>“Use of MRI may be needed.”</a:t>
            </a:r>
          </a:p>
          <a:p>
            <a:pPr lvl="1"/>
            <a:endParaRPr lang="en-US" altLang="ja-JP" smtClean="0"/>
          </a:p>
          <a:p>
            <a:pPr lvl="1"/>
            <a:r>
              <a:rPr lang="en-US" altLang="ja-JP" smtClean="0"/>
              <a:t>“Cross-sectioning is not </a:t>
            </a:r>
            <a:br>
              <a:rPr lang="en-US" altLang="ja-JP" smtClean="0"/>
            </a:br>
            <a:r>
              <a:rPr lang="en-US" altLang="ja-JP" smtClean="0"/>
              <a:t>suitable for visualizing </a:t>
            </a:r>
            <a:br>
              <a:rPr lang="en-US" altLang="ja-JP" smtClean="0"/>
            </a:br>
            <a:r>
              <a:rPr lang="en-US" altLang="ja-JP" smtClean="0"/>
              <a:t>fiber orientation.”</a:t>
            </a:r>
          </a:p>
        </p:txBody>
      </p:sp>
      <p:pic>
        <p:nvPicPr>
          <p:cNvPr id="128055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0"/>
            <a:ext cx="2819400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円/楕円 55"/>
          <p:cNvSpPr>
            <a:spLocks noChangeArrowheads="1"/>
          </p:cNvSpPr>
          <p:nvPr/>
        </p:nvSpPr>
        <p:spPr bwMode="auto">
          <a:xfrm>
            <a:off x="6858000" y="4114800"/>
            <a:ext cx="1371600" cy="1371600"/>
          </a:xfrm>
          <a:prstGeom prst="ellipse">
            <a:avLst/>
          </a:prstGeom>
          <a:noFill/>
          <a:ln w="762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 anchorCtr="1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b"/>
          <a:lstStyle/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Introduction</a:t>
            </a:r>
            <a:r>
              <a:rPr lang="en-US" altLang="ja-JP" smtClean="0">
                <a:latin typeface="Arial Black" pitchFamily="34" charset="0"/>
              </a:rPr>
              <a:t>	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Interface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Algorithm</a:t>
            </a:r>
          </a:p>
          <a:p>
            <a:pPr>
              <a:buFontTx/>
              <a:buNone/>
            </a:pPr>
            <a:r>
              <a:rPr lang="en-US" altLang="ja-JP" smtClean="0">
                <a:solidFill>
                  <a:schemeClr val="accent2"/>
                </a:solidFill>
                <a:latin typeface="Arial Black" pitchFamily="34" charset="0"/>
              </a:rPr>
              <a:t>User Experience</a:t>
            </a:r>
          </a:p>
          <a:p>
            <a:pPr>
              <a:buFontTx/>
              <a:buNone/>
            </a:pPr>
            <a:r>
              <a:rPr lang="en-US" altLang="ja-JP" smtClean="0">
                <a:latin typeface="Arial Black" pitchFamily="34" charset="0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Conclusion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r>
              <a:rPr lang="en-US" altLang="ja-JP" smtClean="0"/>
              <a:t>Novel method for modeling </a:t>
            </a:r>
            <a:br>
              <a:rPr lang="en-US" altLang="ja-JP" smtClean="0"/>
            </a:br>
            <a:r>
              <a:rPr lang="en-US" altLang="ja-JP" smtClean="0"/>
              <a:t>myocardial fiber orientation</a:t>
            </a:r>
          </a:p>
          <a:p>
            <a:endParaRPr lang="en-US" altLang="ja-JP" smtClean="0"/>
          </a:p>
          <a:p>
            <a:r>
              <a:rPr lang="en-US" altLang="ja-JP" smtClean="0"/>
              <a:t>2-step scheme (our contribution)</a:t>
            </a:r>
          </a:p>
          <a:p>
            <a:pPr lvl="1"/>
            <a:r>
              <a:rPr lang="en-US" altLang="ja-JP" smtClean="0"/>
              <a:t>Surface </a:t>
            </a:r>
            <a:r>
              <a:rPr lang="en-US" altLang="ja-JP" smtClean="0">
                <a:sym typeface="Wingdings" pitchFamily="2" charset="2"/>
              </a:rPr>
              <a:t></a:t>
            </a:r>
            <a:r>
              <a:rPr lang="en-US" altLang="ja-JP" smtClean="0"/>
              <a:t> Volume</a:t>
            </a:r>
          </a:p>
          <a:p>
            <a:endParaRPr lang="en-US" altLang="ja-JP" smtClean="0"/>
          </a:p>
          <a:p>
            <a:r>
              <a:rPr lang="en-US" altLang="ja-JP" smtClean="0"/>
              <a:t>Preliminary user study</a:t>
            </a:r>
            <a:br>
              <a:rPr lang="en-US" altLang="ja-JP" smtClean="0"/>
            </a:br>
            <a:r>
              <a:rPr lang="en-US" altLang="ja-JP" smtClean="0"/>
              <a:t>with a physician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Future work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Test other interpolation algorithms</a:t>
            </a:r>
          </a:p>
          <a:p>
            <a:r>
              <a:rPr lang="en-US" altLang="ja-JP" smtClean="0"/>
              <a:t>More formal user test</a:t>
            </a:r>
          </a:p>
          <a:p>
            <a:r>
              <a:rPr lang="en-US" altLang="ja-JP" smtClean="0"/>
              <a:t>Use of MRI</a:t>
            </a:r>
          </a:p>
          <a:p>
            <a:r>
              <a:rPr lang="en-US" altLang="ja-JP" smtClean="0"/>
              <a:t>Peeling UI</a:t>
            </a:r>
          </a:p>
          <a:p>
            <a:endParaRPr lang="en-US" altLang="ja-JP" smtClean="0"/>
          </a:p>
          <a:p>
            <a:r>
              <a:rPr lang="en-US" altLang="ja-JP" smtClean="0"/>
              <a:t>Other applications</a:t>
            </a:r>
          </a:p>
          <a:p>
            <a:pPr lvl="1"/>
            <a:r>
              <a:rPr lang="en-US" altLang="ja-JP" smtClean="0"/>
              <a:t>Fibers in wood</a:t>
            </a:r>
          </a:p>
          <a:p>
            <a:pPr lvl="1"/>
            <a:r>
              <a:rPr lang="en-US" altLang="ja-JP" smtClean="0"/>
              <a:t>Particle animation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98950" y="2203450"/>
            <a:ext cx="2576513" cy="2247900"/>
            <a:chOff x="2299" y="1356"/>
            <a:chExt cx="1967" cy="1642"/>
          </a:xfrm>
        </p:grpSpPr>
        <p:sp>
          <p:nvSpPr>
            <p:cNvPr id="31752" name="Freeform 5"/>
            <p:cNvSpPr>
              <a:spLocks/>
            </p:cNvSpPr>
            <p:nvPr/>
          </p:nvSpPr>
          <p:spPr bwMode="auto">
            <a:xfrm>
              <a:off x="2670" y="1745"/>
              <a:ext cx="1596" cy="1253"/>
            </a:xfrm>
            <a:custGeom>
              <a:avLst/>
              <a:gdLst>
                <a:gd name="T0" fmla="*/ 2 w 1968"/>
                <a:gd name="T1" fmla="*/ 0 h 1493"/>
                <a:gd name="T2" fmla="*/ 3 w 1968"/>
                <a:gd name="T3" fmla="*/ 45 h 1493"/>
                <a:gd name="T4" fmla="*/ 12 w 1968"/>
                <a:gd name="T5" fmla="*/ 94 h 1493"/>
                <a:gd name="T6" fmla="*/ 19 w 1968"/>
                <a:gd name="T7" fmla="*/ 120 h 1493"/>
                <a:gd name="T8" fmla="*/ 21 w 1968"/>
                <a:gd name="T9" fmla="*/ 125 h 1493"/>
                <a:gd name="T10" fmla="*/ 29 w 1968"/>
                <a:gd name="T11" fmla="*/ 134 h 1493"/>
                <a:gd name="T12" fmla="*/ 32 w 1968"/>
                <a:gd name="T13" fmla="*/ 136 h 1493"/>
                <a:gd name="T14" fmla="*/ 36 w 1968"/>
                <a:gd name="T15" fmla="*/ 141 h 1493"/>
                <a:gd name="T16" fmla="*/ 46 w 1968"/>
                <a:gd name="T17" fmla="*/ 147 h 1493"/>
                <a:gd name="T18" fmla="*/ 54 w 1968"/>
                <a:gd name="T19" fmla="*/ 151 h 1493"/>
                <a:gd name="T20" fmla="*/ 61 w 1968"/>
                <a:gd name="T21" fmla="*/ 153 h 1493"/>
                <a:gd name="T22" fmla="*/ 67 w 1968"/>
                <a:gd name="T23" fmla="*/ 150 h 1493"/>
                <a:gd name="T24" fmla="*/ 71 w 1968"/>
                <a:gd name="T25" fmla="*/ 144 h 1493"/>
                <a:gd name="T26" fmla="*/ 76 w 1968"/>
                <a:gd name="T27" fmla="*/ 138 h 1493"/>
                <a:gd name="T28" fmla="*/ 78 w 1968"/>
                <a:gd name="T29" fmla="*/ 136 h 1493"/>
                <a:gd name="T30" fmla="*/ 81 w 1968"/>
                <a:gd name="T31" fmla="*/ 130 h 1493"/>
                <a:gd name="T32" fmla="*/ 85 w 1968"/>
                <a:gd name="T33" fmla="*/ 127 h 1493"/>
                <a:gd name="T34" fmla="*/ 88 w 1968"/>
                <a:gd name="T35" fmla="*/ 121 h 1493"/>
                <a:gd name="T36" fmla="*/ 92 w 1968"/>
                <a:gd name="T37" fmla="*/ 116 h 1493"/>
                <a:gd name="T38" fmla="*/ 95 w 1968"/>
                <a:gd name="T39" fmla="*/ 110 h 1493"/>
                <a:gd name="T40" fmla="*/ 100 w 1968"/>
                <a:gd name="T41" fmla="*/ 102 h 1493"/>
                <a:gd name="T42" fmla="*/ 105 w 1968"/>
                <a:gd name="T43" fmla="*/ 90 h 1493"/>
                <a:gd name="T44" fmla="*/ 108 w 1968"/>
                <a:gd name="T45" fmla="*/ 82 h 1493"/>
                <a:gd name="T46" fmla="*/ 112 w 1968"/>
                <a:gd name="T47" fmla="*/ 72 h 1493"/>
                <a:gd name="T48" fmla="*/ 113 w 1968"/>
                <a:gd name="T49" fmla="*/ 66 h 1493"/>
                <a:gd name="T50" fmla="*/ 115 w 1968"/>
                <a:gd name="T51" fmla="*/ 59 h 1493"/>
                <a:gd name="T52" fmla="*/ 118 w 1968"/>
                <a:gd name="T53" fmla="*/ 50 h 1493"/>
                <a:gd name="T54" fmla="*/ 122 w 1968"/>
                <a:gd name="T55" fmla="*/ 39 h 1493"/>
                <a:gd name="T56" fmla="*/ 127 w 1968"/>
                <a:gd name="T57" fmla="*/ 13 h 1493"/>
                <a:gd name="T58" fmla="*/ 129 w 1968"/>
                <a:gd name="T59" fmla="*/ 7 h 1493"/>
                <a:gd name="T60" fmla="*/ 2 w 1968"/>
                <a:gd name="T61" fmla="*/ 0 h 149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968"/>
                <a:gd name="T94" fmla="*/ 0 h 1493"/>
                <a:gd name="T95" fmla="*/ 1968 w 1968"/>
                <a:gd name="T96" fmla="*/ 1493 h 149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968" h="1493">
                  <a:moveTo>
                    <a:pt x="25" y="0"/>
                  </a:moveTo>
                  <a:cubicBezTo>
                    <a:pt x="0" y="35"/>
                    <a:pt x="10" y="344"/>
                    <a:pt x="48" y="436"/>
                  </a:cubicBezTo>
                  <a:cubicBezTo>
                    <a:pt x="72" y="601"/>
                    <a:pt x="129" y="761"/>
                    <a:pt x="182" y="919"/>
                  </a:cubicBezTo>
                  <a:cubicBezTo>
                    <a:pt x="208" y="996"/>
                    <a:pt x="238" y="1100"/>
                    <a:pt x="281" y="1169"/>
                  </a:cubicBezTo>
                  <a:cubicBezTo>
                    <a:pt x="288" y="1196"/>
                    <a:pt x="293" y="1217"/>
                    <a:pt x="321" y="1227"/>
                  </a:cubicBezTo>
                  <a:cubicBezTo>
                    <a:pt x="346" y="1252"/>
                    <a:pt x="415" y="1299"/>
                    <a:pt x="444" y="1315"/>
                  </a:cubicBezTo>
                  <a:cubicBezTo>
                    <a:pt x="458" y="1323"/>
                    <a:pt x="476" y="1324"/>
                    <a:pt x="490" y="1332"/>
                  </a:cubicBezTo>
                  <a:cubicBezTo>
                    <a:pt x="511" y="1344"/>
                    <a:pt x="529" y="1359"/>
                    <a:pt x="548" y="1373"/>
                  </a:cubicBezTo>
                  <a:cubicBezTo>
                    <a:pt x="591" y="1403"/>
                    <a:pt x="645" y="1414"/>
                    <a:pt x="694" y="1431"/>
                  </a:cubicBezTo>
                  <a:cubicBezTo>
                    <a:pt x="830" y="1479"/>
                    <a:pt x="688" y="1413"/>
                    <a:pt x="816" y="1477"/>
                  </a:cubicBezTo>
                  <a:cubicBezTo>
                    <a:pt x="848" y="1493"/>
                    <a:pt x="921" y="1489"/>
                    <a:pt x="921" y="1489"/>
                  </a:cubicBezTo>
                  <a:cubicBezTo>
                    <a:pt x="1002" y="1471"/>
                    <a:pt x="972" y="1480"/>
                    <a:pt x="1014" y="1466"/>
                  </a:cubicBezTo>
                  <a:cubicBezTo>
                    <a:pt x="1041" y="1447"/>
                    <a:pt x="1069" y="1428"/>
                    <a:pt x="1095" y="1408"/>
                  </a:cubicBezTo>
                  <a:cubicBezTo>
                    <a:pt x="1117" y="1391"/>
                    <a:pt x="1159" y="1355"/>
                    <a:pt x="1159" y="1355"/>
                  </a:cubicBezTo>
                  <a:cubicBezTo>
                    <a:pt x="1171" y="1321"/>
                    <a:pt x="1155" y="1353"/>
                    <a:pt x="1188" y="1326"/>
                  </a:cubicBezTo>
                  <a:cubicBezTo>
                    <a:pt x="1209" y="1308"/>
                    <a:pt x="1206" y="1284"/>
                    <a:pt x="1235" y="1274"/>
                  </a:cubicBezTo>
                  <a:cubicBezTo>
                    <a:pt x="1284" y="1225"/>
                    <a:pt x="1230" y="1275"/>
                    <a:pt x="1287" y="1233"/>
                  </a:cubicBezTo>
                  <a:cubicBezTo>
                    <a:pt x="1313" y="1214"/>
                    <a:pt x="1322" y="1192"/>
                    <a:pt x="1351" y="1175"/>
                  </a:cubicBezTo>
                  <a:cubicBezTo>
                    <a:pt x="1360" y="1149"/>
                    <a:pt x="1383" y="1147"/>
                    <a:pt x="1404" y="1123"/>
                  </a:cubicBezTo>
                  <a:cubicBezTo>
                    <a:pt x="1470" y="1048"/>
                    <a:pt x="1395" y="1130"/>
                    <a:pt x="1439" y="1070"/>
                  </a:cubicBezTo>
                  <a:cubicBezTo>
                    <a:pt x="1460" y="1041"/>
                    <a:pt x="1489" y="1014"/>
                    <a:pt x="1514" y="989"/>
                  </a:cubicBezTo>
                  <a:cubicBezTo>
                    <a:pt x="1523" y="951"/>
                    <a:pt x="1558" y="893"/>
                    <a:pt x="1590" y="872"/>
                  </a:cubicBezTo>
                  <a:cubicBezTo>
                    <a:pt x="1602" y="841"/>
                    <a:pt x="1617" y="829"/>
                    <a:pt x="1636" y="803"/>
                  </a:cubicBezTo>
                  <a:cubicBezTo>
                    <a:pt x="1647" y="757"/>
                    <a:pt x="1673" y="728"/>
                    <a:pt x="1700" y="692"/>
                  </a:cubicBezTo>
                  <a:cubicBezTo>
                    <a:pt x="1711" y="638"/>
                    <a:pt x="1696" y="685"/>
                    <a:pt x="1724" y="645"/>
                  </a:cubicBezTo>
                  <a:cubicBezTo>
                    <a:pt x="1740" y="622"/>
                    <a:pt x="1741" y="599"/>
                    <a:pt x="1759" y="576"/>
                  </a:cubicBezTo>
                  <a:cubicBezTo>
                    <a:pt x="1765" y="546"/>
                    <a:pt x="1781" y="519"/>
                    <a:pt x="1799" y="494"/>
                  </a:cubicBezTo>
                  <a:cubicBezTo>
                    <a:pt x="1813" y="453"/>
                    <a:pt x="1826" y="409"/>
                    <a:pt x="1857" y="378"/>
                  </a:cubicBezTo>
                  <a:cubicBezTo>
                    <a:pt x="1875" y="292"/>
                    <a:pt x="1916" y="216"/>
                    <a:pt x="1945" y="133"/>
                  </a:cubicBezTo>
                  <a:cubicBezTo>
                    <a:pt x="1953" y="111"/>
                    <a:pt x="1968" y="94"/>
                    <a:pt x="1968" y="69"/>
                  </a:cubicBezTo>
                  <a:cubicBezTo>
                    <a:pt x="1968" y="69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753" name="Oval 6"/>
            <p:cNvSpPr>
              <a:spLocks noChangeArrowheads="1"/>
            </p:cNvSpPr>
            <p:nvPr/>
          </p:nvSpPr>
          <p:spPr bwMode="auto">
            <a:xfrm>
              <a:off x="2678" y="1356"/>
              <a:ext cx="1581" cy="8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754" name="Oval 7"/>
            <p:cNvSpPr>
              <a:spLocks noChangeArrowheads="1"/>
            </p:cNvSpPr>
            <p:nvPr/>
          </p:nvSpPr>
          <p:spPr bwMode="auto">
            <a:xfrm>
              <a:off x="2972" y="1547"/>
              <a:ext cx="552" cy="38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755" name="Freeform 8"/>
            <p:cNvSpPr>
              <a:spLocks/>
            </p:cNvSpPr>
            <p:nvPr/>
          </p:nvSpPr>
          <p:spPr bwMode="auto">
            <a:xfrm rot="-388206">
              <a:off x="3598" y="1509"/>
              <a:ext cx="405" cy="400"/>
            </a:xfrm>
            <a:custGeom>
              <a:avLst/>
              <a:gdLst>
                <a:gd name="T0" fmla="*/ 78 w 408"/>
                <a:gd name="T1" fmla="*/ 0 h 613"/>
                <a:gd name="T2" fmla="*/ 292 w 408"/>
                <a:gd name="T3" fmla="*/ 1 h 613"/>
                <a:gd name="T4" fmla="*/ 369 w 408"/>
                <a:gd name="T5" fmla="*/ 1 h 613"/>
                <a:gd name="T6" fmla="*/ 292 w 408"/>
                <a:gd name="T7" fmla="*/ 2 h 613"/>
                <a:gd name="T8" fmla="*/ 123 w 408"/>
                <a:gd name="T9" fmla="*/ 2 h 613"/>
                <a:gd name="T10" fmla="*/ 0 w 408"/>
                <a:gd name="T11" fmla="*/ 2 h 613"/>
                <a:gd name="T12" fmla="*/ 123 w 408"/>
                <a:gd name="T13" fmla="*/ 2 h 613"/>
                <a:gd name="T14" fmla="*/ 168 w 408"/>
                <a:gd name="T15" fmla="*/ 1 h 613"/>
                <a:gd name="T16" fmla="*/ 78 w 408"/>
                <a:gd name="T17" fmla="*/ 1 h 613"/>
                <a:gd name="T18" fmla="*/ 45 w 408"/>
                <a:gd name="T19" fmla="*/ 0 h 613"/>
                <a:gd name="T20" fmla="*/ 78 w 408"/>
                <a:gd name="T21" fmla="*/ 0 h 6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8"/>
                <a:gd name="T34" fmla="*/ 0 h 613"/>
                <a:gd name="T35" fmla="*/ 408 w 408"/>
                <a:gd name="T36" fmla="*/ 613 h 6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8" h="613">
                  <a:moveTo>
                    <a:pt x="91" y="0"/>
                  </a:moveTo>
                  <a:cubicBezTo>
                    <a:pt x="178" y="37"/>
                    <a:pt x="265" y="75"/>
                    <a:pt x="318" y="136"/>
                  </a:cubicBezTo>
                  <a:cubicBezTo>
                    <a:pt x="371" y="197"/>
                    <a:pt x="408" y="303"/>
                    <a:pt x="408" y="363"/>
                  </a:cubicBezTo>
                  <a:cubicBezTo>
                    <a:pt x="408" y="423"/>
                    <a:pt x="363" y="461"/>
                    <a:pt x="318" y="499"/>
                  </a:cubicBezTo>
                  <a:cubicBezTo>
                    <a:pt x="273" y="537"/>
                    <a:pt x="189" y="575"/>
                    <a:pt x="136" y="590"/>
                  </a:cubicBezTo>
                  <a:cubicBezTo>
                    <a:pt x="83" y="605"/>
                    <a:pt x="0" y="613"/>
                    <a:pt x="0" y="590"/>
                  </a:cubicBezTo>
                  <a:cubicBezTo>
                    <a:pt x="0" y="567"/>
                    <a:pt x="106" y="507"/>
                    <a:pt x="136" y="454"/>
                  </a:cubicBezTo>
                  <a:cubicBezTo>
                    <a:pt x="166" y="401"/>
                    <a:pt x="189" y="333"/>
                    <a:pt x="181" y="272"/>
                  </a:cubicBezTo>
                  <a:cubicBezTo>
                    <a:pt x="173" y="211"/>
                    <a:pt x="114" y="136"/>
                    <a:pt x="91" y="91"/>
                  </a:cubicBezTo>
                  <a:cubicBezTo>
                    <a:pt x="68" y="46"/>
                    <a:pt x="56" y="23"/>
                    <a:pt x="45" y="0"/>
                  </a:cubicBezTo>
                  <a:cubicBezTo>
                    <a:pt x="45" y="0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756" name="Freeform 9"/>
            <p:cNvSpPr>
              <a:spLocks/>
            </p:cNvSpPr>
            <p:nvPr/>
          </p:nvSpPr>
          <p:spPr bwMode="auto">
            <a:xfrm>
              <a:off x="3018" y="2245"/>
              <a:ext cx="652" cy="552"/>
            </a:xfrm>
            <a:custGeom>
              <a:avLst/>
              <a:gdLst>
                <a:gd name="T0" fmla="*/ 15 w 674"/>
                <a:gd name="T1" fmla="*/ 46 h 567"/>
                <a:gd name="T2" fmla="*/ 37 w 674"/>
                <a:gd name="T3" fmla="*/ 187 h 567"/>
                <a:gd name="T4" fmla="*/ 52 w 674"/>
                <a:gd name="T5" fmla="*/ 311 h 567"/>
                <a:gd name="T6" fmla="*/ 77 w 674"/>
                <a:gd name="T7" fmla="*/ 356 h 567"/>
                <a:gd name="T8" fmla="*/ 176 w 674"/>
                <a:gd name="T9" fmla="*/ 388 h 567"/>
                <a:gd name="T10" fmla="*/ 316 w 674"/>
                <a:gd name="T11" fmla="*/ 363 h 567"/>
                <a:gd name="T12" fmla="*/ 395 w 674"/>
                <a:gd name="T13" fmla="*/ 167 h 567"/>
                <a:gd name="T14" fmla="*/ 406 w 674"/>
                <a:gd name="T15" fmla="*/ 37 h 567"/>
                <a:gd name="T16" fmla="*/ 209 w 674"/>
                <a:gd name="T17" fmla="*/ 32 h 567"/>
                <a:gd name="T18" fmla="*/ 34 w 674"/>
                <a:gd name="T19" fmla="*/ 3 h 567"/>
                <a:gd name="T20" fmla="*/ 15 w 674"/>
                <a:gd name="T21" fmla="*/ 46 h 5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4"/>
                <a:gd name="T34" fmla="*/ 0 h 567"/>
                <a:gd name="T35" fmla="*/ 674 w 674"/>
                <a:gd name="T36" fmla="*/ 567 h 5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4" h="567">
                  <a:moveTo>
                    <a:pt x="20" y="62"/>
                  </a:moveTo>
                  <a:cubicBezTo>
                    <a:pt x="21" y="106"/>
                    <a:pt x="45" y="202"/>
                    <a:pt x="55" y="265"/>
                  </a:cubicBezTo>
                  <a:cubicBezTo>
                    <a:pt x="65" y="328"/>
                    <a:pt x="68" y="400"/>
                    <a:pt x="79" y="440"/>
                  </a:cubicBezTo>
                  <a:cubicBezTo>
                    <a:pt x="90" y="480"/>
                    <a:pt x="87" y="486"/>
                    <a:pt x="119" y="504"/>
                  </a:cubicBezTo>
                  <a:cubicBezTo>
                    <a:pt x="151" y="522"/>
                    <a:pt x="210" y="548"/>
                    <a:pt x="271" y="550"/>
                  </a:cubicBezTo>
                  <a:cubicBezTo>
                    <a:pt x="332" y="552"/>
                    <a:pt x="430" y="567"/>
                    <a:pt x="486" y="515"/>
                  </a:cubicBezTo>
                  <a:cubicBezTo>
                    <a:pt x="542" y="463"/>
                    <a:pt x="585" y="314"/>
                    <a:pt x="608" y="237"/>
                  </a:cubicBezTo>
                  <a:cubicBezTo>
                    <a:pt x="631" y="160"/>
                    <a:pt x="674" y="82"/>
                    <a:pt x="626" y="50"/>
                  </a:cubicBezTo>
                  <a:cubicBezTo>
                    <a:pt x="578" y="18"/>
                    <a:pt x="419" y="53"/>
                    <a:pt x="323" y="45"/>
                  </a:cubicBezTo>
                  <a:cubicBezTo>
                    <a:pt x="227" y="37"/>
                    <a:pt x="100" y="0"/>
                    <a:pt x="50" y="3"/>
                  </a:cubicBezTo>
                  <a:cubicBezTo>
                    <a:pt x="0" y="6"/>
                    <a:pt x="19" y="18"/>
                    <a:pt x="20" y="6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grpSp>
          <p:nvGrpSpPr>
            <p:cNvPr id="31757" name="Group 10"/>
            <p:cNvGrpSpPr>
              <a:grpSpLocks/>
            </p:cNvGrpSpPr>
            <p:nvPr/>
          </p:nvGrpSpPr>
          <p:grpSpPr bwMode="auto">
            <a:xfrm>
              <a:off x="2299" y="2309"/>
              <a:ext cx="337" cy="671"/>
              <a:chOff x="2299" y="2309"/>
              <a:chExt cx="337" cy="671"/>
            </a:xfrm>
          </p:grpSpPr>
          <p:sp>
            <p:nvSpPr>
              <p:cNvPr id="31784" name="Freeform 11"/>
              <p:cNvSpPr>
                <a:spLocks/>
              </p:cNvSpPr>
              <p:nvPr/>
            </p:nvSpPr>
            <p:spPr bwMode="auto">
              <a:xfrm>
                <a:off x="2299" y="2309"/>
                <a:ext cx="329" cy="671"/>
              </a:xfrm>
              <a:custGeom>
                <a:avLst/>
                <a:gdLst>
                  <a:gd name="T0" fmla="*/ 354 w 317"/>
                  <a:gd name="T1" fmla="*/ 2 h 829"/>
                  <a:gd name="T2" fmla="*/ 156 w 317"/>
                  <a:gd name="T3" fmla="*/ 9 h 829"/>
                  <a:gd name="T4" fmla="*/ 3 w 317"/>
                  <a:gd name="T5" fmla="*/ 19 h 829"/>
                  <a:gd name="T6" fmla="*/ 183 w 317"/>
                  <a:gd name="T7" fmla="*/ 49 h 829"/>
                  <a:gd name="T8" fmla="*/ 420 w 317"/>
                  <a:gd name="T9" fmla="*/ 44 h 829"/>
                  <a:gd name="T10" fmla="*/ 504 w 317"/>
                  <a:gd name="T11" fmla="*/ 7 h 829"/>
                  <a:gd name="T12" fmla="*/ 354 w 317"/>
                  <a:gd name="T13" fmla="*/ 2 h 8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7"/>
                  <a:gd name="T22" fmla="*/ 0 h 829"/>
                  <a:gd name="T23" fmla="*/ 317 w 317"/>
                  <a:gd name="T24" fmla="*/ 829 h 8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7" h="829">
                    <a:moveTo>
                      <a:pt x="218" y="29"/>
                    </a:moveTo>
                    <a:cubicBezTo>
                      <a:pt x="182" y="34"/>
                      <a:pt x="132" y="96"/>
                      <a:pt x="96" y="140"/>
                    </a:cubicBezTo>
                    <a:cubicBezTo>
                      <a:pt x="60" y="184"/>
                      <a:pt x="0" y="188"/>
                      <a:pt x="3" y="292"/>
                    </a:cubicBezTo>
                    <a:cubicBezTo>
                      <a:pt x="6" y="396"/>
                      <a:pt x="70" y="695"/>
                      <a:pt x="113" y="762"/>
                    </a:cubicBezTo>
                    <a:cubicBezTo>
                      <a:pt x="156" y="829"/>
                      <a:pt x="226" y="801"/>
                      <a:pt x="259" y="693"/>
                    </a:cubicBezTo>
                    <a:cubicBezTo>
                      <a:pt x="292" y="585"/>
                      <a:pt x="317" y="222"/>
                      <a:pt x="311" y="111"/>
                    </a:cubicBezTo>
                    <a:cubicBezTo>
                      <a:pt x="305" y="0"/>
                      <a:pt x="255" y="19"/>
                      <a:pt x="218" y="29"/>
                    </a:cubicBezTo>
                    <a:close/>
                  </a:path>
                </a:pathLst>
              </a:cu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31785" name="Line 12"/>
              <p:cNvSpPr>
                <a:spLocks noChangeShapeType="1"/>
              </p:cNvSpPr>
              <p:nvPr/>
            </p:nvSpPr>
            <p:spPr bwMode="auto">
              <a:xfrm>
                <a:off x="2320" y="2480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86" name="Line 13"/>
              <p:cNvSpPr>
                <a:spLocks noChangeShapeType="1"/>
              </p:cNvSpPr>
              <p:nvPr/>
            </p:nvSpPr>
            <p:spPr bwMode="auto">
              <a:xfrm>
                <a:off x="2406" y="2418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87" name="Line 14"/>
              <p:cNvSpPr>
                <a:spLocks noChangeShapeType="1"/>
              </p:cNvSpPr>
              <p:nvPr/>
            </p:nvSpPr>
            <p:spPr bwMode="auto">
              <a:xfrm>
                <a:off x="2482" y="2354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88" name="Line 15"/>
              <p:cNvSpPr>
                <a:spLocks noChangeShapeType="1"/>
              </p:cNvSpPr>
              <p:nvPr/>
            </p:nvSpPr>
            <p:spPr bwMode="auto">
              <a:xfrm>
                <a:off x="2526" y="2334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89" name="Line 16"/>
              <p:cNvSpPr>
                <a:spLocks noChangeShapeType="1"/>
              </p:cNvSpPr>
              <p:nvPr/>
            </p:nvSpPr>
            <p:spPr bwMode="auto">
              <a:xfrm>
                <a:off x="2310" y="2572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0" name="Line 17"/>
              <p:cNvSpPr>
                <a:spLocks noChangeShapeType="1"/>
              </p:cNvSpPr>
              <p:nvPr/>
            </p:nvSpPr>
            <p:spPr bwMode="auto">
              <a:xfrm>
                <a:off x="2442" y="2386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1" name="Line 18"/>
              <p:cNvSpPr>
                <a:spLocks noChangeShapeType="1"/>
              </p:cNvSpPr>
              <p:nvPr/>
            </p:nvSpPr>
            <p:spPr bwMode="auto">
              <a:xfrm>
                <a:off x="2318" y="2624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2" name="Line 19"/>
              <p:cNvSpPr>
                <a:spLocks noChangeShapeType="1"/>
              </p:cNvSpPr>
              <p:nvPr/>
            </p:nvSpPr>
            <p:spPr bwMode="auto">
              <a:xfrm>
                <a:off x="2366" y="2448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3" name="Line 20"/>
              <p:cNvSpPr>
                <a:spLocks noChangeShapeType="1"/>
              </p:cNvSpPr>
              <p:nvPr/>
            </p:nvSpPr>
            <p:spPr bwMode="auto">
              <a:xfrm>
                <a:off x="2324" y="2678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4" name="Line 21"/>
              <p:cNvSpPr>
                <a:spLocks noChangeShapeType="1"/>
              </p:cNvSpPr>
              <p:nvPr/>
            </p:nvSpPr>
            <p:spPr bwMode="auto">
              <a:xfrm>
                <a:off x="2342" y="2730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5" name="Line 22"/>
              <p:cNvSpPr>
                <a:spLocks noChangeShapeType="1"/>
              </p:cNvSpPr>
              <p:nvPr/>
            </p:nvSpPr>
            <p:spPr bwMode="auto">
              <a:xfrm>
                <a:off x="2356" y="2780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6" name="Line 23"/>
              <p:cNvSpPr>
                <a:spLocks noChangeShapeType="1"/>
              </p:cNvSpPr>
              <p:nvPr/>
            </p:nvSpPr>
            <p:spPr bwMode="auto">
              <a:xfrm>
                <a:off x="2370" y="2828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7" name="Line 24"/>
              <p:cNvSpPr>
                <a:spLocks noChangeShapeType="1"/>
              </p:cNvSpPr>
              <p:nvPr/>
            </p:nvSpPr>
            <p:spPr bwMode="auto">
              <a:xfrm>
                <a:off x="2396" y="2876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8" name="Line 25"/>
              <p:cNvSpPr>
                <a:spLocks noChangeShapeType="1"/>
              </p:cNvSpPr>
              <p:nvPr/>
            </p:nvSpPr>
            <p:spPr bwMode="auto">
              <a:xfrm>
                <a:off x="2410" y="2914"/>
                <a:ext cx="68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799" name="Line 26"/>
              <p:cNvSpPr>
                <a:spLocks noChangeShapeType="1"/>
              </p:cNvSpPr>
              <p:nvPr/>
            </p:nvSpPr>
            <p:spPr bwMode="auto">
              <a:xfrm>
                <a:off x="2308" y="2522"/>
                <a:ext cx="74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800" name="Freeform 27"/>
              <p:cNvSpPr>
                <a:spLocks/>
              </p:cNvSpPr>
              <p:nvPr/>
            </p:nvSpPr>
            <p:spPr bwMode="auto">
              <a:xfrm>
                <a:off x="2375" y="2325"/>
                <a:ext cx="261" cy="642"/>
              </a:xfrm>
              <a:custGeom>
                <a:avLst/>
                <a:gdLst>
                  <a:gd name="T0" fmla="*/ 17 w 317"/>
                  <a:gd name="T1" fmla="*/ 2 h 829"/>
                  <a:gd name="T2" fmla="*/ 8 w 317"/>
                  <a:gd name="T3" fmla="*/ 5 h 829"/>
                  <a:gd name="T4" fmla="*/ 2 w 317"/>
                  <a:gd name="T5" fmla="*/ 10 h 829"/>
                  <a:gd name="T6" fmla="*/ 9 w 317"/>
                  <a:gd name="T7" fmla="*/ 28 h 829"/>
                  <a:gd name="T8" fmla="*/ 21 w 317"/>
                  <a:gd name="T9" fmla="*/ 25 h 829"/>
                  <a:gd name="T10" fmla="*/ 25 w 317"/>
                  <a:gd name="T11" fmla="*/ 4 h 829"/>
                  <a:gd name="T12" fmla="*/ 17 w 317"/>
                  <a:gd name="T13" fmla="*/ 2 h 8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7"/>
                  <a:gd name="T22" fmla="*/ 0 h 829"/>
                  <a:gd name="T23" fmla="*/ 317 w 317"/>
                  <a:gd name="T24" fmla="*/ 829 h 8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7" h="829">
                    <a:moveTo>
                      <a:pt x="218" y="29"/>
                    </a:moveTo>
                    <a:cubicBezTo>
                      <a:pt x="182" y="34"/>
                      <a:pt x="132" y="96"/>
                      <a:pt x="96" y="140"/>
                    </a:cubicBezTo>
                    <a:cubicBezTo>
                      <a:pt x="60" y="184"/>
                      <a:pt x="0" y="188"/>
                      <a:pt x="3" y="292"/>
                    </a:cubicBezTo>
                    <a:cubicBezTo>
                      <a:pt x="6" y="396"/>
                      <a:pt x="70" y="695"/>
                      <a:pt x="113" y="762"/>
                    </a:cubicBezTo>
                    <a:cubicBezTo>
                      <a:pt x="156" y="829"/>
                      <a:pt x="226" y="801"/>
                      <a:pt x="259" y="693"/>
                    </a:cubicBezTo>
                    <a:cubicBezTo>
                      <a:pt x="292" y="585"/>
                      <a:pt x="317" y="222"/>
                      <a:pt x="311" y="111"/>
                    </a:cubicBezTo>
                    <a:cubicBezTo>
                      <a:pt x="305" y="0"/>
                      <a:pt x="255" y="19"/>
                      <a:pt x="218" y="29"/>
                    </a:cubicBezTo>
                    <a:close/>
                  </a:path>
                </a:pathLst>
              </a:cu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bg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sp>
          <p:nvSpPr>
            <p:cNvPr id="31758" name="Line 28"/>
            <p:cNvSpPr>
              <a:spLocks noChangeShapeType="1"/>
            </p:cNvSpPr>
            <p:nvPr/>
          </p:nvSpPr>
          <p:spPr bwMode="auto">
            <a:xfrm flipV="1">
              <a:off x="3112" y="2680"/>
              <a:ext cx="4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59" name="Line 29"/>
            <p:cNvSpPr>
              <a:spLocks noChangeShapeType="1"/>
            </p:cNvSpPr>
            <p:nvPr/>
          </p:nvSpPr>
          <p:spPr bwMode="auto">
            <a:xfrm flipV="1">
              <a:off x="3156" y="2694"/>
              <a:ext cx="30" cy="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0" name="Line 30"/>
            <p:cNvSpPr>
              <a:spLocks noChangeShapeType="1"/>
            </p:cNvSpPr>
            <p:nvPr/>
          </p:nvSpPr>
          <p:spPr bwMode="auto">
            <a:xfrm flipV="1">
              <a:off x="3194" y="2710"/>
              <a:ext cx="2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1" name="Line 31"/>
            <p:cNvSpPr>
              <a:spLocks noChangeShapeType="1"/>
            </p:cNvSpPr>
            <p:nvPr/>
          </p:nvSpPr>
          <p:spPr bwMode="auto">
            <a:xfrm flipV="1">
              <a:off x="3246" y="2726"/>
              <a:ext cx="1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2" name="Line 32"/>
            <p:cNvSpPr>
              <a:spLocks noChangeShapeType="1"/>
            </p:cNvSpPr>
            <p:nvPr/>
          </p:nvSpPr>
          <p:spPr bwMode="auto">
            <a:xfrm flipV="1">
              <a:off x="3302" y="2718"/>
              <a:ext cx="0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3" name="Line 33"/>
            <p:cNvSpPr>
              <a:spLocks noChangeShapeType="1"/>
            </p:cNvSpPr>
            <p:nvPr/>
          </p:nvSpPr>
          <p:spPr bwMode="auto">
            <a:xfrm flipH="1" flipV="1">
              <a:off x="3356" y="2710"/>
              <a:ext cx="6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4" name="Line 34"/>
            <p:cNvSpPr>
              <a:spLocks noChangeShapeType="1"/>
            </p:cNvSpPr>
            <p:nvPr/>
          </p:nvSpPr>
          <p:spPr bwMode="auto">
            <a:xfrm flipH="1" flipV="1">
              <a:off x="3414" y="2720"/>
              <a:ext cx="8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5" name="Line 35"/>
            <p:cNvSpPr>
              <a:spLocks noChangeShapeType="1"/>
            </p:cNvSpPr>
            <p:nvPr/>
          </p:nvSpPr>
          <p:spPr bwMode="auto">
            <a:xfrm flipH="1" flipV="1">
              <a:off x="3458" y="2686"/>
              <a:ext cx="3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6" name="Line 36"/>
            <p:cNvSpPr>
              <a:spLocks noChangeShapeType="1"/>
            </p:cNvSpPr>
            <p:nvPr/>
          </p:nvSpPr>
          <p:spPr bwMode="auto">
            <a:xfrm flipH="1" flipV="1">
              <a:off x="3494" y="2652"/>
              <a:ext cx="36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7" name="Line 37"/>
            <p:cNvSpPr>
              <a:spLocks noChangeShapeType="1"/>
            </p:cNvSpPr>
            <p:nvPr/>
          </p:nvSpPr>
          <p:spPr bwMode="auto">
            <a:xfrm flipH="1" flipV="1">
              <a:off x="3512" y="2602"/>
              <a:ext cx="42" cy="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8" name="Line 38"/>
            <p:cNvSpPr>
              <a:spLocks noChangeShapeType="1"/>
            </p:cNvSpPr>
            <p:nvPr/>
          </p:nvSpPr>
          <p:spPr bwMode="auto">
            <a:xfrm flipH="1" flipV="1">
              <a:off x="3510" y="2546"/>
              <a:ext cx="64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69" name="Line 39"/>
            <p:cNvSpPr>
              <a:spLocks noChangeShapeType="1"/>
            </p:cNvSpPr>
            <p:nvPr/>
          </p:nvSpPr>
          <p:spPr bwMode="auto">
            <a:xfrm flipH="1" flipV="1">
              <a:off x="3526" y="2494"/>
              <a:ext cx="64" cy="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0" name="Line 40"/>
            <p:cNvSpPr>
              <a:spLocks noChangeShapeType="1"/>
            </p:cNvSpPr>
            <p:nvPr/>
          </p:nvSpPr>
          <p:spPr bwMode="auto">
            <a:xfrm flipH="1" flipV="1">
              <a:off x="3552" y="2452"/>
              <a:ext cx="54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1" name="Line 41"/>
            <p:cNvSpPr>
              <a:spLocks noChangeShapeType="1"/>
            </p:cNvSpPr>
            <p:nvPr/>
          </p:nvSpPr>
          <p:spPr bwMode="auto">
            <a:xfrm flipH="1" flipV="1">
              <a:off x="3552" y="2398"/>
              <a:ext cx="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2" name="Line 42"/>
            <p:cNvSpPr>
              <a:spLocks noChangeShapeType="1"/>
            </p:cNvSpPr>
            <p:nvPr/>
          </p:nvSpPr>
          <p:spPr bwMode="auto">
            <a:xfrm flipH="1" flipV="1">
              <a:off x="3606" y="2344"/>
              <a:ext cx="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3" name="Line 43"/>
            <p:cNvSpPr>
              <a:spLocks noChangeShapeType="1"/>
            </p:cNvSpPr>
            <p:nvPr/>
          </p:nvSpPr>
          <p:spPr bwMode="auto">
            <a:xfrm flipH="1">
              <a:off x="3584" y="2292"/>
              <a:ext cx="34" cy="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4" name="Line 44"/>
            <p:cNvSpPr>
              <a:spLocks noChangeShapeType="1"/>
            </p:cNvSpPr>
            <p:nvPr/>
          </p:nvSpPr>
          <p:spPr bwMode="auto">
            <a:xfrm flipH="1" flipV="1">
              <a:off x="3034" y="2280"/>
              <a:ext cx="68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5" name="Line 45"/>
            <p:cNvSpPr>
              <a:spLocks noChangeShapeType="1"/>
            </p:cNvSpPr>
            <p:nvPr/>
          </p:nvSpPr>
          <p:spPr bwMode="auto">
            <a:xfrm flipH="1" flipV="1">
              <a:off x="3038" y="2326"/>
              <a:ext cx="68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6" name="Line 46"/>
            <p:cNvSpPr>
              <a:spLocks noChangeShapeType="1"/>
            </p:cNvSpPr>
            <p:nvPr/>
          </p:nvSpPr>
          <p:spPr bwMode="auto">
            <a:xfrm flipH="1" flipV="1">
              <a:off x="3048" y="2378"/>
              <a:ext cx="62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7" name="Line 47"/>
            <p:cNvSpPr>
              <a:spLocks noChangeShapeType="1"/>
            </p:cNvSpPr>
            <p:nvPr/>
          </p:nvSpPr>
          <p:spPr bwMode="auto">
            <a:xfrm flipH="1">
              <a:off x="3058" y="2430"/>
              <a:ext cx="64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8" name="Line 48"/>
            <p:cNvSpPr>
              <a:spLocks noChangeShapeType="1"/>
            </p:cNvSpPr>
            <p:nvPr/>
          </p:nvSpPr>
          <p:spPr bwMode="auto">
            <a:xfrm flipH="1">
              <a:off x="3064" y="2478"/>
              <a:ext cx="62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79" name="Line 49"/>
            <p:cNvSpPr>
              <a:spLocks noChangeShapeType="1"/>
            </p:cNvSpPr>
            <p:nvPr/>
          </p:nvSpPr>
          <p:spPr bwMode="auto">
            <a:xfrm flipH="1">
              <a:off x="3080" y="2534"/>
              <a:ext cx="58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80" name="Line 50"/>
            <p:cNvSpPr>
              <a:spLocks noChangeShapeType="1"/>
            </p:cNvSpPr>
            <p:nvPr/>
          </p:nvSpPr>
          <p:spPr bwMode="auto">
            <a:xfrm flipH="1">
              <a:off x="3084" y="2578"/>
              <a:ext cx="56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81" name="Line 51"/>
            <p:cNvSpPr>
              <a:spLocks noChangeShapeType="1"/>
            </p:cNvSpPr>
            <p:nvPr/>
          </p:nvSpPr>
          <p:spPr bwMode="auto">
            <a:xfrm flipH="1">
              <a:off x="3090" y="2612"/>
              <a:ext cx="62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82" name="Line 52"/>
            <p:cNvSpPr>
              <a:spLocks noChangeShapeType="1"/>
            </p:cNvSpPr>
            <p:nvPr/>
          </p:nvSpPr>
          <p:spPr bwMode="auto">
            <a:xfrm flipH="1">
              <a:off x="3092" y="2646"/>
              <a:ext cx="50" cy="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83" name="Freeform 53"/>
            <p:cNvSpPr>
              <a:spLocks/>
            </p:cNvSpPr>
            <p:nvPr/>
          </p:nvSpPr>
          <p:spPr bwMode="auto">
            <a:xfrm>
              <a:off x="3054" y="2249"/>
              <a:ext cx="598" cy="501"/>
            </a:xfrm>
            <a:custGeom>
              <a:avLst/>
              <a:gdLst>
                <a:gd name="T0" fmla="*/ 4 w 674"/>
                <a:gd name="T1" fmla="*/ 13 h 567"/>
                <a:gd name="T2" fmla="*/ 12 w 674"/>
                <a:gd name="T3" fmla="*/ 53 h 567"/>
                <a:gd name="T4" fmla="*/ 17 w 674"/>
                <a:gd name="T5" fmla="*/ 88 h 567"/>
                <a:gd name="T6" fmla="*/ 25 w 674"/>
                <a:gd name="T7" fmla="*/ 100 h 567"/>
                <a:gd name="T8" fmla="*/ 58 w 674"/>
                <a:gd name="T9" fmla="*/ 110 h 567"/>
                <a:gd name="T10" fmla="*/ 102 w 674"/>
                <a:gd name="T11" fmla="*/ 103 h 567"/>
                <a:gd name="T12" fmla="*/ 129 w 674"/>
                <a:gd name="T13" fmla="*/ 47 h 567"/>
                <a:gd name="T14" fmla="*/ 132 w 674"/>
                <a:gd name="T15" fmla="*/ 10 h 567"/>
                <a:gd name="T16" fmla="*/ 68 w 674"/>
                <a:gd name="T17" fmla="*/ 9 h 567"/>
                <a:gd name="T18" fmla="*/ 11 w 674"/>
                <a:gd name="T19" fmla="*/ 3 h 567"/>
                <a:gd name="T20" fmla="*/ 4 w 674"/>
                <a:gd name="T21" fmla="*/ 13 h 5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4"/>
                <a:gd name="T34" fmla="*/ 0 h 567"/>
                <a:gd name="T35" fmla="*/ 674 w 674"/>
                <a:gd name="T36" fmla="*/ 567 h 5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4" h="567">
                  <a:moveTo>
                    <a:pt x="20" y="62"/>
                  </a:moveTo>
                  <a:cubicBezTo>
                    <a:pt x="21" y="106"/>
                    <a:pt x="45" y="202"/>
                    <a:pt x="55" y="265"/>
                  </a:cubicBezTo>
                  <a:cubicBezTo>
                    <a:pt x="65" y="328"/>
                    <a:pt x="68" y="400"/>
                    <a:pt x="79" y="440"/>
                  </a:cubicBezTo>
                  <a:cubicBezTo>
                    <a:pt x="90" y="480"/>
                    <a:pt x="87" y="486"/>
                    <a:pt x="119" y="504"/>
                  </a:cubicBezTo>
                  <a:cubicBezTo>
                    <a:pt x="151" y="522"/>
                    <a:pt x="210" y="548"/>
                    <a:pt x="271" y="550"/>
                  </a:cubicBezTo>
                  <a:cubicBezTo>
                    <a:pt x="332" y="552"/>
                    <a:pt x="430" y="567"/>
                    <a:pt x="486" y="515"/>
                  </a:cubicBezTo>
                  <a:cubicBezTo>
                    <a:pt x="542" y="463"/>
                    <a:pt x="585" y="314"/>
                    <a:pt x="608" y="237"/>
                  </a:cubicBezTo>
                  <a:cubicBezTo>
                    <a:pt x="631" y="160"/>
                    <a:pt x="674" y="82"/>
                    <a:pt x="626" y="50"/>
                  </a:cubicBezTo>
                  <a:cubicBezTo>
                    <a:pt x="578" y="18"/>
                    <a:pt x="419" y="53"/>
                    <a:pt x="323" y="45"/>
                  </a:cubicBezTo>
                  <a:cubicBezTo>
                    <a:pt x="227" y="37"/>
                    <a:pt x="100" y="0"/>
                    <a:pt x="50" y="3"/>
                  </a:cubicBezTo>
                  <a:cubicBezTo>
                    <a:pt x="0" y="6"/>
                    <a:pt x="19" y="18"/>
                    <a:pt x="20" y="62"/>
                  </a:cubicBez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4" name="テキスト ボックス 53"/>
          <p:cNvSpPr txBox="1">
            <a:spLocks noChangeArrowheads="1"/>
          </p:cNvSpPr>
          <p:nvPr/>
        </p:nvSpPr>
        <p:spPr bwMode="auto">
          <a:xfrm>
            <a:off x="5767388" y="62103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800"/>
              <a:t>Thank you.</a:t>
            </a:r>
            <a:endParaRPr lang="ja-JP" altLang="en-US" sz="2800"/>
          </a:p>
        </p:txBody>
      </p:sp>
      <p:pic>
        <p:nvPicPr>
          <p:cNvPr id="32824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386263"/>
            <a:ext cx="2401887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>
            <a:spLocks noChangeArrowheads="1"/>
          </p:cNvSpPr>
          <p:nvPr/>
        </p:nvSpPr>
        <p:spPr bwMode="auto">
          <a:xfrm>
            <a:off x="6400800" y="5794375"/>
            <a:ext cx="2092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/>
              <a:t>[Owada</a:t>
            </a:r>
            <a:r>
              <a:rPr lang="ja-JP" altLang="en-US" sz="2000"/>
              <a:t> </a:t>
            </a:r>
            <a:r>
              <a:rPr lang="en-US" altLang="ja-JP" sz="2000"/>
              <a:t>et al,04]</a:t>
            </a:r>
            <a:endParaRPr lang="ja-JP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77988"/>
            <a:ext cx="8229600" cy="5029200"/>
          </a:xfrm>
        </p:spPr>
        <p:txBody>
          <a:bodyPr/>
          <a:lstStyle/>
          <a:p>
            <a:r>
              <a:rPr lang="en-US" altLang="ja-JP" smtClean="0"/>
              <a:t>50,000 die from cardiac sudden death</a:t>
            </a:r>
          </a:p>
          <a:p>
            <a:r>
              <a:rPr lang="en-US" altLang="ja-JP" smtClean="0"/>
              <a:t>Abnormal heart rhythm is its major cause</a:t>
            </a:r>
          </a:p>
          <a:p>
            <a:r>
              <a:rPr lang="en-US" altLang="ja-JP" smtClean="0"/>
              <a:t>Its mechanism is not clear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Background</a:t>
            </a:r>
          </a:p>
        </p:txBody>
      </p:sp>
      <p:pic>
        <p:nvPicPr>
          <p:cNvPr id="5124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3768725"/>
            <a:ext cx="3749675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3673475"/>
            <a:ext cx="1905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8950"/>
            <a:ext cx="1819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4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8950"/>
            <a:ext cx="189706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Simulation approach</a:t>
            </a:r>
          </a:p>
        </p:txBody>
      </p:sp>
      <p:sp>
        <p:nvSpPr>
          <p:cNvPr id="84429" name="Rectangle 461"/>
          <p:cNvSpPr>
            <a:spLocks noGrp="1" noChangeArrowheads="1"/>
          </p:cNvSpPr>
          <p:nvPr>
            <p:ph type="body" sz="half" idx="2"/>
          </p:nvPr>
        </p:nvSpPr>
        <p:spPr>
          <a:xfrm>
            <a:off x="6172200" y="3276600"/>
            <a:ext cx="2738438" cy="2819400"/>
          </a:xfrm>
        </p:spPr>
        <p:txBody>
          <a:bodyPr/>
          <a:lstStyle/>
          <a:p>
            <a:r>
              <a:rPr lang="en-US" altLang="ja-JP" smtClean="0"/>
              <a:t>Elucidation</a:t>
            </a:r>
          </a:p>
          <a:p>
            <a:r>
              <a:rPr lang="en-US" altLang="ja-JP" smtClean="0"/>
              <a:t>Prediction</a:t>
            </a:r>
          </a:p>
          <a:p>
            <a:r>
              <a:rPr lang="en-US" altLang="ja-JP" smtClean="0"/>
              <a:t>Education</a:t>
            </a:r>
          </a:p>
        </p:txBody>
      </p:sp>
      <p:sp>
        <p:nvSpPr>
          <p:cNvPr id="84427" name="AutoShape 459"/>
          <p:cNvSpPr>
            <a:spLocks noChangeArrowheads="1"/>
          </p:cNvSpPr>
          <p:nvPr/>
        </p:nvSpPr>
        <p:spPr bwMode="auto">
          <a:xfrm>
            <a:off x="5346700" y="3754438"/>
            <a:ext cx="762000" cy="533400"/>
          </a:xfrm>
          <a:prstGeom prst="rightArrow">
            <a:avLst>
              <a:gd name="adj1" fmla="val 50000"/>
              <a:gd name="adj2" fmla="val 3571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2" name="グループ化 15"/>
          <p:cNvGrpSpPr>
            <a:grpSpLocks/>
          </p:cNvGrpSpPr>
          <p:nvPr/>
        </p:nvGrpSpPr>
        <p:grpSpPr bwMode="auto">
          <a:xfrm>
            <a:off x="1611313" y="2546350"/>
            <a:ext cx="6122987" cy="2943225"/>
            <a:chOff x="1081666" y="2241396"/>
            <a:chExt cx="6122021" cy="2943921"/>
          </a:xfrm>
        </p:grpSpPr>
        <p:sp>
          <p:nvSpPr>
            <p:cNvPr id="6153" name="角丸四角形 12"/>
            <p:cNvSpPr>
              <a:spLocks noChangeArrowheads="1"/>
            </p:cNvSpPr>
            <p:nvPr/>
          </p:nvSpPr>
          <p:spPr bwMode="auto">
            <a:xfrm>
              <a:off x="1081666" y="2241396"/>
              <a:ext cx="6122021" cy="2943921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76200" algn="ctr">
              <a:solidFill>
                <a:srgbClr val="3399FF"/>
              </a:solidFill>
              <a:round/>
              <a:headEnd/>
              <a:tailEnd/>
            </a:ln>
          </p:spPr>
          <p:txBody>
            <a:bodyPr lIns="90000" tIns="46800" rIns="90000" bIns="46800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2400"/>
                <a:t>Mathematical model</a:t>
              </a:r>
              <a:endParaRPr lang="ja-JP" altLang="en-US" sz="2400"/>
            </a:p>
          </p:txBody>
        </p:sp>
        <p:pic>
          <p:nvPicPr>
            <p:cNvPr id="6154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62" y="2853473"/>
              <a:ext cx="5583657" cy="204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7" name="video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095750"/>
            <a:ext cx="4802187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4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29" grpId="0" build="p"/>
      <p:bldP spid="844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3 stages of process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609600" y="4495800"/>
            <a:ext cx="2514600" cy="1524000"/>
            <a:chOff x="336" y="2976"/>
            <a:chExt cx="1584" cy="960"/>
          </a:xfrm>
        </p:grpSpPr>
        <p:sp>
          <p:nvSpPr>
            <p:cNvPr id="7189" name="AutoShape 4"/>
            <p:cNvSpPr>
              <a:spLocks noChangeArrowheads="1"/>
            </p:cNvSpPr>
            <p:nvPr/>
          </p:nvSpPr>
          <p:spPr bwMode="auto">
            <a:xfrm>
              <a:off x="336" y="2976"/>
              <a:ext cx="1584" cy="960"/>
            </a:xfrm>
            <a:prstGeom prst="rightArrow">
              <a:avLst>
                <a:gd name="adj1" fmla="val 50000"/>
                <a:gd name="adj2" fmla="val 4125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7190" name="Text Box 5"/>
            <p:cNvSpPr txBox="1">
              <a:spLocks noChangeArrowheads="1"/>
            </p:cNvSpPr>
            <p:nvPr/>
          </p:nvSpPr>
          <p:spPr bwMode="auto">
            <a:xfrm>
              <a:off x="384" y="3273"/>
              <a:ext cx="12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ja-JP" sz="2800">
                  <a:solidFill>
                    <a:schemeClr val="tx1"/>
                  </a:solidFill>
                </a:rPr>
                <a:t>Modeling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57200" y="2743200"/>
            <a:ext cx="1524000" cy="1752600"/>
            <a:chOff x="192" y="576"/>
            <a:chExt cx="1036" cy="1132"/>
          </a:xfrm>
        </p:grpSpPr>
        <p:pic>
          <p:nvPicPr>
            <p:cNvPr id="7186" name="Picture 1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576"/>
              <a:ext cx="74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768"/>
              <a:ext cx="74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8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960"/>
              <a:ext cx="74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38" name="Picture 26" descr="researc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2438400"/>
            <a:ext cx="2286000" cy="16240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90147" name="Picture 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95600"/>
            <a:ext cx="15906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46" name="Picture 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1612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505200" y="4495800"/>
            <a:ext cx="2514600" cy="1524000"/>
            <a:chOff x="336" y="2976"/>
            <a:chExt cx="1584" cy="960"/>
          </a:xfrm>
        </p:grpSpPr>
        <p:sp>
          <p:nvSpPr>
            <p:cNvPr id="7184" name="AutoShape 39"/>
            <p:cNvSpPr>
              <a:spLocks noChangeArrowheads="1"/>
            </p:cNvSpPr>
            <p:nvPr/>
          </p:nvSpPr>
          <p:spPr bwMode="auto">
            <a:xfrm>
              <a:off x="336" y="2976"/>
              <a:ext cx="1584" cy="960"/>
            </a:xfrm>
            <a:prstGeom prst="rightArrow">
              <a:avLst>
                <a:gd name="adj1" fmla="val 50000"/>
                <a:gd name="adj2" fmla="val 4125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7185" name="Text Box 40"/>
            <p:cNvSpPr txBox="1">
              <a:spLocks noChangeArrowheads="1"/>
            </p:cNvSpPr>
            <p:nvPr/>
          </p:nvSpPr>
          <p:spPr bwMode="auto">
            <a:xfrm>
              <a:off x="384" y="3273"/>
              <a:ext cx="12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ja-JP" sz="2800">
                  <a:solidFill>
                    <a:schemeClr val="tx1"/>
                  </a:solidFill>
                </a:rPr>
                <a:t>Simulation</a:t>
              </a:r>
            </a:p>
          </p:txBody>
        </p: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6400800" y="4495800"/>
            <a:ext cx="2514600" cy="1524000"/>
            <a:chOff x="336" y="2976"/>
            <a:chExt cx="1584" cy="960"/>
          </a:xfrm>
        </p:grpSpPr>
        <p:sp>
          <p:nvSpPr>
            <p:cNvPr id="7182" name="AutoShape 42"/>
            <p:cNvSpPr>
              <a:spLocks noChangeArrowheads="1"/>
            </p:cNvSpPr>
            <p:nvPr/>
          </p:nvSpPr>
          <p:spPr bwMode="auto">
            <a:xfrm>
              <a:off x="336" y="2976"/>
              <a:ext cx="1584" cy="960"/>
            </a:xfrm>
            <a:prstGeom prst="rightArrow">
              <a:avLst>
                <a:gd name="adj1" fmla="val 50000"/>
                <a:gd name="adj2" fmla="val 4125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7183" name="Text Box 43"/>
            <p:cNvSpPr txBox="1">
              <a:spLocks noChangeArrowheads="1"/>
            </p:cNvSpPr>
            <p:nvPr/>
          </p:nvSpPr>
          <p:spPr bwMode="auto">
            <a:xfrm>
              <a:off x="384" y="3273"/>
              <a:ext cx="12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ja-JP" sz="2800">
                  <a:solidFill>
                    <a:schemeClr val="tx1"/>
                  </a:solidFill>
                </a:rPr>
                <a:t>Evaluation</a:t>
              </a:r>
            </a:p>
          </p:txBody>
        </p:sp>
      </p:grpSp>
      <p:pic>
        <p:nvPicPr>
          <p:cNvPr id="90158" name="Picture 4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752600"/>
            <a:ext cx="1736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304800" y="1828800"/>
            <a:ext cx="2971800" cy="4267200"/>
            <a:chOff x="192" y="1392"/>
            <a:chExt cx="1872" cy="2688"/>
          </a:xfrm>
        </p:grpSpPr>
        <p:sp>
          <p:nvSpPr>
            <p:cNvPr id="7180" name="Rectangle 30"/>
            <p:cNvSpPr>
              <a:spLocks noChangeArrowheads="1"/>
            </p:cNvSpPr>
            <p:nvPr/>
          </p:nvSpPr>
          <p:spPr bwMode="auto">
            <a:xfrm>
              <a:off x="192" y="1392"/>
              <a:ext cx="1872" cy="2688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7181" name="Text Box 31"/>
            <p:cNvSpPr txBox="1">
              <a:spLocks noChangeArrowheads="1"/>
            </p:cNvSpPr>
            <p:nvPr/>
          </p:nvSpPr>
          <p:spPr bwMode="auto">
            <a:xfrm>
              <a:off x="432" y="2563"/>
              <a:ext cx="1488" cy="413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46800" rIns="90000" bIns="46800" anchorCtr="1">
              <a:spAutoFit/>
            </a:bodyPr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ja-JP" sz="3200">
                  <a:solidFill>
                    <a:srgbClr val="FF0000"/>
                  </a:solidFill>
                </a:rPr>
                <a:t>Bottleneck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Various parameters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6138" y="1719263"/>
            <a:ext cx="1314450" cy="1600200"/>
            <a:chOff x="192" y="576"/>
            <a:chExt cx="1036" cy="1132"/>
          </a:xfrm>
        </p:grpSpPr>
        <p:pic>
          <p:nvPicPr>
            <p:cNvPr id="820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576"/>
              <a:ext cx="74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768"/>
              <a:ext cx="74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960"/>
              <a:ext cx="74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9113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663700"/>
            <a:ext cx="15954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14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4152900"/>
            <a:ext cx="31242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1014413" y="4030663"/>
            <a:ext cx="3368675" cy="253682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4832350" y="1646238"/>
            <a:ext cx="1836738" cy="2362200"/>
            <a:chOff x="1056" y="2688"/>
            <a:chExt cx="1157" cy="1488"/>
          </a:xfrm>
        </p:grpSpPr>
        <p:pic>
          <p:nvPicPr>
            <p:cNvPr id="8204" name="Picture 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688"/>
              <a:ext cx="1157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5" name="Line 29"/>
            <p:cNvSpPr>
              <a:spLocks noChangeShapeType="1"/>
            </p:cNvSpPr>
            <p:nvPr/>
          </p:nvSpPr>
          <p:spPr bwMode="auto">
            <a:xfrm>
              <a:off x="1680" y="4128"/>
              <a:ext cx="4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>
              <a:spAutoFit/>
            </a:bodyPr>
            <a:lstStyle/>
            <a:p>
              <a:endParaRPr lang="ja-JP" altLang="en-US"/>
            </a:p>
          </p:txBody>
        </p:sp>
      </p:grpSp>
      <p:sp>
        <p:nvSpPr>
          <p:cNvPr id="12296" name="テキスト ボックス 14"/>
          <p:cNvSpPr txBox="1">
            <a:spLocks noChangeArrowheads="1"/>
          </p:cNvSpPr>
          <p:nvPr/>
        </p:nvSpPr>
        <p:spPr bwMode="auto">
          <a:xfrm>
            <a:off x="1617663" y="3446463"/>
            <a:ext cx="1516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000"/>
              <a:t>Geometry</a:t>
            </a:r>
            <a:endParaRPr lang="ja-JP" altLang="en-US" sz="2000"/>
          </a:p>
        </p:txBody>
      </p:sp>
      <p:sp>
        <p:nvSpPr>
          <p:cNvPr id="12297" name="テキスト ボックス 16"/>
          <p:cNvSpPr txBox="1">
            <a:spLocks noChangeArrowheads="1"/>
          </p:cNvSpPr>
          <p:nvPr/>
        </p:nvSpPr>
        <p:spPr bwMode="auto">
          <a:xfrm>
            <a:off x="6650038" y="3316288"/>
            <a:ext cx="18367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000"/>
              <a:t>Purkinje fiber network</a:t>
            </a:r>
            <a:endParaRPr lang="ja-JP" altLang="en-US" sz="2000"/>
          </a:p>
        </p:txBody>
      </p:sp>
      <p:sp>
        <p:nvSpPr>
          <p:cNvPr id="12298" name="テキスト ボックス 17"/>
          <p:cNvSpPr txBox="1">
            <a:spLocks noChangeArrowheads="1"/>
          </p:cNvSpPr>
          <p:nvPr/>
        </p:nvSpPr>
        <p:spPr bwMode="auto">
          <a:xfrm>
            <a:off x="4552950" y="5746750"/>
            <a:ext cx="2116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000"/>
              <a:t>Myocardial fiber orientation</a:t>
            </a:r>
            <a:endParaRPr lang="ja-JP" altLang="en-US" sz="2000"/>
          </a:p>
        </p:txBody>
      </p:sp>
      <p:sp>
        <p:nvSpPr>
          <p:cNvPr id="12299" name="テキスト ボックス 19"/>
          <p:cNvSpPr txBox="1">
            <a:spLocks noChangeArrowheads="1"/>
          </p:cNvSpPr>
          <p:nvPr/>
        </p:nvSpPr>
        <p:spPr bwMode="auto">
          <a:xfrm>
            <a:off x="1549400" y="4984750"/>
            <a:ext cx="2319338" cy="587375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3200">
                <a:solidFill>
                  <a:srgbClr val="FF0000"/>
                </a:solidFill>
              </a:rPr>
              <a:t>Our target</a:t>
            </a:r>
            <a:endParaRPr lang="ja-JP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1" grpId="0" animBg="1"/>
      <p:bldP spid="12296" grpId="0"/>
      <p:bldP spid="12297" grpId="0"/>
      <p:bldP spid="12298" grpId="0"/>
      <p:bldP spid="122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Previous method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Take 2D slices from xyz direction</a:t>
            </a:r>
          </a:p>
          <a:p>
            <a:r>
              <a:rPr lang="en-US" altLang="ja-JP" smtClean="0"/>
              <a:t>Specify vectors one-by-one</a:t>
            </a:r>
          </a:p>
          <a:p>
            <a:r>
              <a:rPr lang="en-US" altLang="ja-JP" smtClean="0"/>
              <a:t>Very tedious</a:t>
            </a:r>
          </a:p>
        </p:txBody>
      </p:sp>
      <p:sp>
        <p:nvSpPr>
          <p:cNvPr id="9220" name="Freeform 108"/>
          <p:cNvSpPr>
            <a:spLocks/>
          </p:cNvSpPr>
          <p:nvPr/>
        </p:nvSpPr>
        <p:spPr bwMode="auto">
          <a:xfrm rot="434817">
            <a:off x="912813" y="3836988"/>
            <a:ext cx="2459037" cy="2647950"/>
          </a:xfrm>
          <a:custGeom>
            <a:avLst/>
            <a:gdLst>
              <a:gd name="T0" fmla="*/ 2147483647 w 3069"/>
              <a:gd name="T1" fmla="*/ 2147483647 h 3088"/>
              <a:gd name="T2" fmla="*/ 2147483647 w 3069"/>
              <a:gd name="T3" fmla="*/ 2147483647 h 3088"/>
              <a:gd name="T4" fmla="*/ 2147483647 w 3069"/>
              <a:gd name="T5" fmla="*/ 2147483647 h 3088"/>
              <a:gd name="T6" fmla="*/ 2147483647 w 3069"/>
              <a:gd name="T7" fmla="*/ 2147483647 h 3088"/>
              <a:gd name="T8" fmla="*/ 2147483647 w 3069"/>
              <a:gd name="T9" fmla="*/ 2147483647 h 3088"/>
              <a:gd name="T10" fmla="*/ 2147483647 w 3069"/>
              <a:gd name="T11" fmla="*/ 2147483647 h 3088"/>
              <a:gd name="T12" fmla="*/ 2147483647 w 3069"/>
              <a:gd name="T13" fmla="*/ 2147483647 h 3088"/>
              <a:gd name="T14" fmla="*/ 2147483647 w 3069"/>
              <a:gd name="T15" fmla="*/ 2147483647 h 3088"/>
              <a:gd name="T16" fmla="*/ 2147483647 w 3069"/>
              <a:gd name="T17" fmla="*/ 2147483647 h 3088"/>
              <a:gd name="T18" fmla="*/ 2147483647 w 3069"/>
              <a:gd name="T19" fmla="*/ 2147483647 h 3088"/>
              <a:gd name="T20" fmla="*/ 2147483647 w 3069"/>
              <a:gd name="T21" fmla="*/ 2147483647 h 3088"/>
              <a:gd name="T22" fmla="*/ 2147483647 w 3069"/>
              <a:gd name="T23" fmla="*/ 2147483647 h 3088"/>
              <a:gd name="T24" fmla="*/ 2147483647 w 3069"/>
              <a:gd name="T25" fmla="*/ 2147483647 h 3088"/>
              <a:gd name="T26" fmla="*/ 2147483647 w 3069"/>
              <a:gd name="T27" fmla="*/ 2147483647 h 3088"/>
              <a:gd name="T28" fmla="*/ 2147483647 w 3069"/>
              <a:gd name="T29" fmla="*/ 2147483647 h 3088"/>
              <a:gd name="T30" fmla="*/ 2147483647 w 3069"/>
              <a:gd name="T31" fmla="*/ 2147483647 h 3088"/>
              <a:gd name="T32" fmla="*/ 2147483647 w 3069"/>
              <a:gd name="T33" fmla="*/ 2147483647 h 3088"/>
              <a:gd name="T34" fmla="*/ 2147483647 w 3069"/>
              <a:gd name="T35" fmla="*/ 2147483647 h 3088"/>
              <a:gd name="T36" fmla="*/ 2147483647 w 3069"/>
              <a:gd name="T37" fmla="*/ 2147483647 h 3088"/>
              <a:gd name="T38" fmla="*/ 2147483647 w 3069"/>
              <a:gd name="T39" fmla="*/ 2147483647 h 3088"/>
              <a:gd name="T40" fmla="*/ 2147483647 w 3069"/>
              <a:gd name="T41" fmla="*/ 2147483647 h 3088"/>
              <a:gd name="T42" fmla="*/ 2147483647 w 3069"/>
              <a:gd name="T43" fmla="*/ 2147483647 h 3088"/>
              <a:gd name="T44" fmla="*/ 2147483647 w 3069"/>
              <a:gd name="T45" fmla="*/ 2147483647 h 3088"/>
              <a:gd name="T46" fmla="*/ 2147483647 w 3069"/>
              <a:gd name="T47" fmla="*/ 2147483647 h 3088"/>
              <a:gd name="T48" fmla="*/ 2147483647 w 3069"/>
              <a:gd name="T49" fmla="*/ 2147483647 h 3088"/>
              <a:gd name="T50" fmla="*/ 2147483647 w 3069"/>
              <a:gd name="T51" fmla="*/ 2147483647 h 3088"/>
              <a:gd name="T52" fmla="*/ 2147483647 w 3069"/>
              <a:gd name="T53" fmla="*/ 2147483647 h 3088"/>
              <a:gd name="T54" fmla="*/ 2147483647 w 3069"/>
              <a:gd name="T55" fmla="*/ 2147483647 h 3088"/>
              <a:gd name="T56" fmla="*/ 2147483647 w 3069"/>
              <a:gd name="T57" fmla="*/ 2147483647 h 3088"/>
              <a:gd name="T58" fmla="*/ 2147483647 w 3069"/>
              <a:gd name="T59" fmla="*/ 2147483647 h 3088"/>
              <a:gd name="T60" fmla="*/ 2147483647 w 3069"/>
              <a:gd name="T61" fmla="*/ 2147483647 h 3088"/>
              <a:gd name="T62" fmla="*/ 2147483647 w 3069"/>
              <a:gd name="T63" fmla="*/ 2147483647 h 3088"/>
              <a:gd name="T64" fmla="*/ 2147483647 w 3069"/>
              <a:gd name="T65" fmla="*/ 2147483647 h 3088"/>
              <a:gd name="T66" fmla="*/ 2147483647 w 3069"/>
              <a:gd name="T67" fmla="*/ 2147483647 h 3088"/>
              <a:gd name="T68" fmla="*/ 2147483647 w 3069"/>
              <a:gd name="T69" fmla="*/ 2147483647 h 3088"/>
              <a:gd name="T70" fmla="*/ 2147483647 w 3069"/>
              <a:gd name="T71" fmla="*/ 2147483647 h 3088"/>
              <a:gd name="T72" fmla="*/ 2147483647 w 3069"/>
              <a:gd name="T73" fmla="*/ 2147483647 h 3088"/>
              <a:gd name="T74" fmla="*/ 2147483647 w 3069"/>
              <a:gd name="T75" fmla="*/ 2147483647 h 3088"/>
              <a:gd name="T76" fmla="*/ 2147483647 w 3069"/>
              <a:gd name="T77" fmla="*/ 2147483647 h 3088"/>
              <a:gd name="T78" fmla="*/ 2147483647 w 3069"/>
              <a:gd name="T79" fmla="*/ 2147483647 h 3088"/>
              <a:gd name="T80" fmla="*/ 2147483647 w 3069"/>
              <a:gd name="T81" fmla="*/ 2147483647 h 3088"/>
              <a:gd name="T82" fmla="*/ 2147483647 w 3069"/>
              <a:gd name="T83" fmla="*/ 2147483647 h 3088"/>
              <a:gd name="T84" fmla="*/ 2147483647 w 3069"/>
              <a:gd name="T85" fmla="*/ 2147483647 h 3088"/>
              <a:gd name="T86" fmla="*/ 2147483647 w 3069"/>
              <a:gd name="T87" fmla="*/ 2147483647 h 3088"/>
              <a:gd name="T88" fmla="*/ 2147483647 w 3069"/>
              <a:gd name="T89" fmla="*/ 2147483647 h 3088"/>
              <a:gd name="T90" fmla="*/ 2147483647 w 3069"/>
              <a:gd name="T91" fmla="*/ 2147483647 h 3088"/>
              <a:gd name="T92" fmla="*/ 2147483647 w 3069"/>
              <a:gd name="T93" fmla="*/ 2147483647 h 3088"/>
              <a:gd name="T94" fmla="*/ 2147483647 w 3069"/>
              <a:gd name="T95" fmla="*/ 2147483647 h 3088"/>
              <a:gd name="T96" fmla="*/ 2147483647 w 3069"/>
              <a:gd name="T97" fmla="*/ 2147483647 h 3088"/>
              <a:gd name="T98" fmla="*/ 2147483647 w 3069"/>
              <a:gd name="T99" fmla="*/ 0 h 3088"/>
              <a:gd name="T100" fmla="*/ 2147483647 w 3069"/>
              <a:gd name="T101" fmla="*/ 2147483647 h 3088"/>
              <a:gd name="T102" fmla="*/ 2147483647 w 3069"/>
              <a:gd name="T103" fmla="*/ 2147483647 h 3088"/>
              <a:gd name="T104" fmla="*/ 2147483647 w 3069"/>
              <a:gd name="T105" fmla="*/ 2147483647 h 3088"/>
              <a:gd name="T106" fmla="*/ 2147483647 w 3069"/>
              <a:gd name="T107" fmla="*/ 2147483647 h 3088"/>
              <a:gd name="T108" fmla="*/ 2147483647 w 3069"/>
              <a:gd name="T109" fmla="*/ 2147483647 h 3088"/>
              <a:gd name="T110" fmla="*/ 2147483647 w 3069"/>
              <a:gd name="T111" fmla="*/ 2147483647 h 3088"/>
              <a:gd name="T112" fmla="*/ 2147483647 w 3069"/>
              <a:gd name="T113" fmla="*/ 2147483647 h 308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069"/>
              <a:gd name="T172" fmla="*/ 0 h 3088"/>
              <a:gd name="T173" fmla="*/ 3069 w 3069"/>
              <a:gd name="T174" fmla="*/ 3088 h 308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069" h="3088">
                <a:moveTo>
                  <a:pt x="505" y="174"/>
                </a:moveTo>
                <a:cubicBezTo>
                  <a:pt x="411" y="205"/>
                  <a:pt x="357" y="296"/>
                  <a:pt x="300" y="371"/>
                </a:cubicBezTo>
                <a:cubicBezTo>
                  <a:pt x="248" y="439"/>
                  <a:pt x="209" y="503"/>
                  <a:pt x="165" y="576"/>
                </a:cubicBezTo>
                <a:cubicBezTo>
                  <a:pt x="142" y="614"/>
                  <a:pt x="111" y="646"/>
                  <a:pt x="94" y="687"/>
                </a:cubicBezTo>
                <a:cubicBezTo>
                  <a:pt x="63" y="759"/>
                  <a:pt x="58" y="839"/>
                  <a:pt x="23" y="908"/>
                </a:cubicBezTo>
                <a:cubicBezTo>
                  <a:pt x="0" y="1044"/>
                  <a:pt x="5" y="1200"/>
                  <a:pt x="47" y="1334"/>
                </a:cubicBezTo>
                <a:cubicBezTo>
                  <a:pt x="54" y="1356"/>
                  <a:pt x="72" y="1375"/>
                  <a:pt x="79" y="1397"/>
                </a:cubicBezTo>
                <a:cubicBezTo>
                  <a:pt x="93" y="1489"/>
                  <a:pt x="141" y="1566"/>
                  <a:pt x="181" y="1649"/>
                </a:cubicBezTo>
                <a:cubicBezTo>
                  <a:pt x="192" y="1672"/>
                  <a:pt x="197" y="1699"/>
                  <a:pt x="213" y="1720"/>
                </a:cubicBezTo>
                <a:cubicBezTo>
                  <a:pt x="223" y="1733"/>
                  <a:pt x="236" y="1745"/>
                  <a:pt x="244" y="1760"/>
                </a:cubicBezTo>
                <a:cubicBezTo>
                  <a:pt x="263" y="1795"/>
                  <a:pt x="272" y="1836"/>
                  <a:pt x="292" y="1870"/>
                </a:cubicBezTo>
                <a:cubicBezTo>
                  <a:pt x="316" y="1910"/>
                  <a:pt x="334" y="1953"/>
                  <a:pt x="363" y="1989"/>
                </a:cubicBezTo>
                <a:cubicBezTo>
                  <a:pt x="373" y="2002"/>
                  <a:pt x="385" y="2014"/>
                  <a:pt x="394" y="2028"/>
                </a:cubicBezTo>
                <a:cubicBezTo>
                  <a:pt x="445" y="2112"/>
                  <a:pt x="483" y="2194"/>
                  <a:pt x="544" y="2273"/>
                </a:cubicBezTo>
                <a:cubicBezTo>
                  <a:pt x="592" y="2336"/>
                  <a:pt x="622" y="2414"/>
                  <a:pt x="678" y="2470"/>
                </a:cubicBezTo>
                <a:cubicBezTo>
                  <a:pt x="702" y="2543"/>
                  <a:pt x="775" y="2607"/>
                  <a:pt x="820" y="2667"/>
                </a:cubicBezTo>
                <a:cubicBezTo>
                  <a:pt x="870" y="2734"/>
                  <a:pt x="919" y="2790"/>
                  <a:pt x="978" y="2849"/>
                </a:cubicBezTo>
                <a:cubicBezTo>
                  <a:pt x="992" y="2863"/>
                  <a:pt x="1035" y="2919"/>
                  <a:pt x="1049" y="2928"/>
                </a:cubicBezTo>
                <a:cubicBezTo>
                  <a:pt x="1066" y="2939"/>
                  <a:pt x="1087" y="2941"/>
                  <a:pt x="1104" y="2951"/>
                </a:cubicBezTo>
                <a:cubicBezTo>
                  <a:pt x="1119" y="2960"/>
                  <a:pt x="1129" y="2975"/>
                  <a:pt x="1144" y="2983"/>
                </a:cubicBezTo>
                <a:cubicBezTo>
                  <a:pt x="1176" y="3001"/>
                  <a:pt x="1213" y="3006"/>
                  <a:pt x="1246" y="3022"/>
                </a:cubicBezTo>
                <a:cubicBezTo>
                  <a:pt x="1293" y="3045"/>
                  <a:pt x="1331" y="3061"/>
                  <a:pt x="1381" y="3078"/>
                </a:cubicBezTo>
                <a:cubicBezTo>
                  <a:pt x="1487" y="3073"/>
                  <a:pt x="1546" y="3088"/>
                  <a:pt x="1625" y="3038"/>
                </a:cubicBezTo>
                <a:cubicBezTo>
                  <a:pt x="1644" y="3026"/>
                  <a:pt x="1676" y="3014"/>
                  <a:pt x="1696" y="3007"/>
                </a:cubicBezTo>
                <a:cubicBezTo>
                  <a:pt x="1712" y="3001"/>
                  <a:pt x="1743" y="2991"/>
                  <a:pt x="1743" y="2991"/>
                </a:cubicBezTo>
                <a:cubicBezTo>
                  <a:pt x="1816" y="2936"/>
                  <a:pt x="1735" y="2990"/>
                  <a:pt x="1807" y="2959"/>
                </a:cubicBezTo>
                <a:cubicBezTo>
                  <a:pt x="1833" y="2948"/>
                  <a:pt x="1850" y="2929"/>
                  <a:pt x="1878" y="2920"/>
                </a:cubicBezTo>
                <a:cubicBezTo>
                  <a:pt x="1911" y="2895"/>
                  <a:pt x="1943" y="2875"/>
                  <a:pt x="1980" y="2857"/>
                </a:cubicBezTo>
                <a:cubicBezTo>
                  <a:pt x="2029" y="2808"/>
                  <a:pt x="2099" y="2784"/>
                  <a:pt x="2138" y="2723"/>
                </a:cubicBezTo>
                <a:cubicBezTo>
                  <a:pt x="2216" y="2600"/>
                  <a:pt x="2248" y="2486"/>
                  <a:pt x="2343" y="2367"/>
                </a:cubicBezTo>
                <a:cubicBezTo>
                  <a:pt x="2358" y="2349"/>
                  <a:pt x="2363" y="2325"/>
                  <a:pt x="2375" y="2304"/>
                </a:cubicBezTo>
                <a:cubicBezTo>
                  <a:pt x="2414" y="2235"/>
                  <a:pt x="2404" y="2251"/>
                  <a:pt x="2454" y="2202"/>
                </a:cubicBezTo>
                <a:cubicBezTo>
                  <a:pt x="2482" y="2143"/>
                  <a:pt x="2462" y="2179"/>
                  <a:pt x="2525" y="2099"/>
                </a:cubicBezTo>
                <a:cubicBezTo>
                  <a:pt x="2546" y="2072"/>
                  <a:pt x="2561" y="2034"/>
                  <a:pt x="2580" y="2005"/>
                </a:cubicBezTo>
                <a:cubicBezTo>
                  <a:pt x="2627" y="1932"/>
                  <a:pt x="2580" y="2015"/>
                  <a:pt x="2635" y="1941"/>
                </a:cubicBezTo>
                <a:cubicBezTo>
                  <a:pt x="2672" y="1892"/>
                  <a:pt x="2699" y="1829"/>
                  <a:pt x="2730" y="1776"/>
                </a:cubicBezTo>
                <a:cubicBezTo>
                  <a:pt x="2771" y="1705"/>
                  <a:pt x="2801" y="1643"/>
                  <a:pt x="2840" y="1571"/>
                </a:cubicBezTo>
                <a:cubicBezTo>
                  <a:pt x="2895" y="1471"/>
                  <a:pt x="2835" y="1535"/>
                  <a:pt x="2888" y="1484"/>
                </a:cubicBezTo>
                <a:cubicBezTo>
                  <a:pt x="2917" y="1425"/>
                  <a:pt x="2946" y="1357"/>
                  <a:pt x="2982" y="1302"/>
                </a:cubicBezTo>
                <a:cubicBezTo>
                  <a:pt x="2992" y="1244"/>
                  <a:pt x="3021" y="1189"/>
                  <a:pt x="3038" y="1129"/>
                </a:cubicBezTo>
                <a:cubicBezTo>
                  <a:pt x="3042" y="1115"/>
                  <a:pt x="3049" y="1103"/>
                  <a:pt x="3053" y="1089"/>
                </a:cubicBezTo>
                <a:cubicBezTo>
                  <a:pt x="3059" y="1068"/>
                  <a:pt x="3069" y="1026"/>
                  <a:pt x="3069" y="1026"/>
                </a:cubicBezTo>
                <a:cubicBezTo>
                  <a:pt x="3062" y="896"/>
                  <a:pt x="3046" y="789"/>
                  <a:pt x="3022" y="663"/>
                </a:cubicBezTo>
                <a:cubicBezTo>
                  <a:pt x="3006" y="580"/>
                  <a:pt x="3002" y="471"/>
                  <a:pt x="2943" y="403"/>
                </a:cubicBezTo>
                <a:cubicBezTo>
                  <a:pt x="2851" y="297"/>
                  <a:pt x="2711" y="231"/>
                  <a:pt x="2572" y="206"/>
                </a:cubicBezTo>
                <a:cubicBezTo>
                  <a:pt x="2508" y="163"/>
                  <a:pt x="2385" y="140"/>
                  <a:pt x="2304" y="119"/>
                </a:cubicBezTo>
                <a:cubicBezTo>
                  <a:pt x="2287" y="115"/>
                  <a:pt x="2273" y="101"/>
                  <a:pt x="2256" y="95"/>
                </a:cubicBezTo>
                <a:cubicBezTo>
                  <a:pt x="2222" y="82"/>
                  <a:pt x="2181" y="80"/>
                  <a:pt x="2146" y="71"/>
                </a:cubicBezTo>
                <a:cubicBezTo>
                  <a:pt x="2112" y="63"/>
                  <a:pt x="2077" y="46"/>
                  <a:pt x="2043" y="40"/>
                </a:cubicBezTo>
                <a:cubicBezTo>
                  <a:pt x="1903" y="16"/>
                  <a:pt x="1758" y="9"/>
                  <a:pt x="1617" y="0"/>
                </a:cubicBezTo>
                <a:cubicBezTo>
                  <a:pt x="1326" y="16"/>
                  <a:pt x="1033" y="2"/>
                  <a:pt x="741" y="8"/>
                </a:cubicBezTo>
                <a:cubicBezTo>
                  <a:pt x="739" y="8"/>
                  <a:pt x="686" y="18"/>
                  <a:pt x="678" y="24"/>
                </a:cubicBezTo>
                <a:cubicBezTo>
                  <a:pt x="670" y="30"/>
                  <a:pt x="669" y="42"/>
                  <a:pt x="662" y="48"/>
                </a:cubicBezTo>
                <a:cubicBezTo>
                  <a:pt x="652" y="56"/>
                  <a:pt x="603" y="62"/>
                  <a:pt x="599" y="63"/>
                </a:cubicBezTo>
                <a:cubicBezTo>
                  <a:pt x="587" y="82"/>
                  <a:pt x="580" y="98"/>
                  <a:pt x="560" y="111"/>
                </a:cubicBezTo>
                <a:cubicBezTo>
                  <a:pt x="533" y="129"/>
                  <a:pt x="536" y="108"/>
                  <a:pt x="536" y="127"/>
                </a:cubicBezTo>
                <a:lnTo>
                  <a:pt x="505" y="174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9221" name="Freeform 109"/>
          <p:cNvSpPr>
            <a:spLocks/>
          </p:cNvSpPr>
          <p:nvPr/>
        </p:nvSpPr>
        <p:spPr bwMode="auto">
          <a:xfrm rot="434817">
            <a:off x="1292225" y="4421188"/>
            <a:ext cx="712788" cy="331787"/>
          </a:xfrm>
          <a:custGeom>
            <a:avLst/>
            <a:gdLst>
              <a:gd name="T0" fmla="*/ 0 w 887"/>
              <a:gd name="T1" fmla="*/ 2147483647 h 387"/>
              <a:gd name="T2" fmla="*/ 2147483647 w 887"/>
              <a:gd name="T3" fmla="*/ 2147483647 h 387"/>
              <a:gd name="T4" fmla="*/ 2147483647 w 887"/>
              <a:gd name="T5" fmla="*/ 2147483647 h 387"/>
              <a:gd name="T6" fmla="*/ 2147483647 w 887"/>
              <a:gd name="T7" fmla="*/ 2147483647 h 387"/>
              <a:gd name="T8" fmla="*/ 2147483647 w 887"/>
              <a:gd name="T9" fmla="*/ 2147483647 h 387"/>
              <a:gd name="T10" fmla="*/ 2147483647 w 887"/>
              <a:gd name="T11" fmla="*/ 2147483647 h 387"/>
              <a:gd name="T12" fmla="*/ 2147483647 w 887"/>
              <a:gd name="T13" fmla="*/ 2147483647 h 387"/>
              <a:gd name="T14" fmla="*/ 2147483647 w 887"/>
              <a:gd name="T15" fmla="*/ 2147483647 h 387"/>
              <a:gd name="T16" fmla="*/ 2147483647 w 887"/>
              <a:gd name="T17" fmla="*/ 2147483647 h 387"/>
              <a:gd name="T18" fmla="*/ 2147483647 w 887"/>
              <a:gd name="T19" fmla="*/ 2147483647 h 387"/>
              <a:gd name="T20" fmla="*/ 2147483647 w 887"/>
              <a:gd name="T21" fmla="*/ 2147483647 h 387"/>
              <a:gd name="T22" fmla="*/ 2147483647 w 887"/>
              <a:gd name="T23" fmla="*/ 2147483647 h 387"/>
              <a:gd name="T24" fmla="*/ 2147483647 w 887"/>
              <a:gd name="T25" fmla="*/ 0 h 3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87"/>
              <a:gd name="T40" fmla="*/ 0 h 387"/>
              <a:gd name="T41" fmla="*/ 887 w 887"/>
              <a:gd name="T42" fmla="*/ 387 h 3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87" h="387">
                <a:moveTo>
                  <a:pt x="0" y="103"/>
                </a:moveTo>
                <a:cubicBezTo>
                  <a:pt x="75" y="78"/>
                  <a:pt x="31" y="85"/>
                  <a:pt x="134" y="95"/>
                </a:cubicBezTo>
                <a:cubicBezTo>
                  <a:pt x="201" y="117"/>
                  <a:pt x="171" y="124"/>
                  <a:pt x="197" y="174"/>
                </a:cubicBezTo>
                <a:cubicBezTo>
                  <a:pt x="216" y="211"/>
                  <a:pt x="242" y="245"/>
                  <a:pt x="276" y="269"/>
                </a:cubicBezTo>
                <a:cubicBezTo>
                  <a:pt x="311" y="319"/>
                  <a:pt x="267" y="265"/>
                  <a:pt x="331" y="308"/>
                </a:cubicBezTo>
                <a:cubicBezTo>
                  <a:pt x="373" y="336"/>
                  <a:pt x="400" y="374"/>
                  <a:pt x="450" y="387"/>
                </a:cubicBezTo>
                <a:cubicBezTo>
                  <a:pt x="489" y="383"/>
                  <a:pt x="512" y="385"/>
                  <a:pt x="544" y="371"/>
                </a:cubicBezTo>
                <a:cubicBezTo>
                  <a:pt x="566" y="361"/>
                  <a:pt x="608" y="340"/>
                  <a:pt x="608" y="340"/>
                </a:cubicBezTo>
                <a:cubicBezTo>
                  <a:pt x="646" y="300"/>
                  <a:pt x="697" y="283"/>
                  <a:pt x="742" y="253"/>
                </a:cubicBezTo>
                <a:cubicBezTo>
                  <a:pt x="757" y="192"/>
                  <a:pt x="775" y="125"/>
                  <a:pt x="821" y="79"/>
                </a:cubicBezTo>
                <a:cubicBezTo>
                  <a:pt x="835" y="65"/>
                  <a:pt x="846" y="46"/>
                  <a:pt x="860" y="32"/>
                </a:cubicBezTo>
                <a:cubicBezTo>
                  <a:pt x="867" y="25"/>
                  <a:pt x="878" y="24"/>
                  <a:pt x="884" y="16"/>
                </a:cubicBezTo>
                <a:cubicBezTo>
                  <a:pt x="887" y="12"/>
                  <a:pt x="884" y="5"/>
                  <a:pt x="88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9222" name="Freeform 110"/>
          <p:cNvSpPr>
            <a:spLocks/>
          </p:cNvSpPr>
          <p:nvPr/>
        </p:nvSpPr>
        <p:spPr bwMode="auto">
          <a:xfrm rot="434817">
            <a:off x="2260600" y="4391025"/>
            <a:ext cx="836613" cy="358775"/>
          </a:xfrm>
          <a:custGeom>
            <a:avLst/>
            <a:gdLst>
              <a:gd name="T0" fmla="*/ 0 w 1042"/>
              <a:gd name="T1" fmla="*/ 0 h 418"/>
              <a:gd name="T2" fmla="*/ 2147483647 w 1042"/>
              <a:gd name="T3" fmla="*/ 2147483647 h 418"/>
              <a:gd name="T4" fmla="*/ 2147483647 w 1042"/>
              <a:gd name="T5" fmla="*/ 2147483647 h 418"/>
              <a:gd name="T6" fmla="*/ 2147483647 w 1042"/>
              <a:gd name="T7" fmla="*/ 2147483647 h 418"/>
              <a:gd name="T8" fmla="*/ 2147483647 w 1042"/>
              <a:gd name="T9" fmla="*/ 2147483647 h 418"/>
              <a:gd name="T10" fmla="*/ 2147483647 w 1042"/>
              <a:gd name="T11" fmla="*/ 2147483647 h 418"/>
              <a:gd name="T12" fmla="*/ 2147483647 w 1042"/>
              <a:gd name="T13" fmla="*/ 2147483647 h 418"/>
              <a:gd name="T14" fmla="*/ 2147483647 w 1042"/>
              <a:gd name="T15" fmla="*/ 2147483647 h 418"/>
              <a:gd name="T16" fmla="*/ 2147483647 w 1042"/>
              <a:gd name="T17" fmla="*/ 2147483647 h 418"/>
              <a:gd name="T18" fmla="*/ 2147483647 w 1042"/>
              <a:gd name="T19" fmla="*/ 2147483647 h 418"/>
              <a:gd name="T20" fmla="*/ 2147483647 w 1042"/>
              <a:gd name="T21" fmla="*/ 2147483647 h 418"/>
              <a:gd name="T22" fmla="*/ 2147483647 w 1042"/>
              <a:gd name="T23" fmla="*/ 2147483647 h 418"/>
              <a:gd name="T24" fmla="*/ 2147483647 w 1042"/>
              <a:gd name="T25" fmla="*/ 2147483647 h 418"/>
              <a:gd name="T26" fmla="*/ 2147483647 w 1042"/>
              <a:gd name="T27" fmla="*/ 2147483647 h 418"/>
              <a:gd name="T28" fmla="*/ 2147483647 w 1042"/>
              <a:gd name="T29" fmla="*/ 2147483647 h 41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42"/>
              <a:gd name="T46" fmla="*/ 0 h 418"/>
              <a:gd name="T47" fmla="*/ 1042 w 1042"/>
              <a:gd name="T48" fmla="*/ 418 h 41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42" h="418">
                <a:moveTo>
                  <a:pt x="0" y="0"/>
                </a:moveTo>
                <a:cubicBezTo>
                  <a:pt x="46" y="11"/>
                  <a:pt x="86" y="25"/>
                  <a:pt x="127" y="47"/>
                </a:cubicBezTo>
                <a:cubicBezTo>
                  <a:pt x="148" y="58"/>
                  <a:pt x="190" y="79"/>
                  <a:pt x="190" y="79"/>
                </a:cubicBezTo>
                <a:cubicBezTo>
                  <a:pt x="213" y="148"/>
                  <a:pt x="253" y="173"/>
                  <a:pt x="300" y="221"/>
                </a:cubicBezTo>
                <a:cubicBezTo>
                  <a:pt x="347" y="269"/>
                  <a:pt x="392" y="317"/>
                  <a:pt x="450" y="355"/>
                </a:cubicBezTo>
                <a:cubicBezTo>
                  <a:pt x="485" y="378"/>
                  <a:pt x="511" y="407"/>
                  <a:pt x="553" y="418"/>
                </a:cubicBezTo>
                <a:cubicBezTo>
                  <a:pt x="565" y="417"/>
                  <a:pt x="690" y="411"/>
                  <a:pt x="726" y="403"/>
                </a:cubicBezTo>
                <a:cubicBezTo>
                  <a:pt x="742" y="399"/>
                  <a:pt x="758" y="392"/>
                  <a:pt x="774" y="387"/>
                </a:cubicBezTo>
                <a:cubicBezTo>
                  <a:pt x="782" y="384"/>
                  <a:pt x="797" y="379"/>
                  <a:pt x="797" y="379"/>
                </a:cubicBezTo>
                <a:cubicBezTo>
                  <a:pt x="812" y="364"/>
                  <a:pt x="832" y="355"/>
                  <a:pt x="845" y="339"/>
                </a:cubicBezTo>
                <a:cubicBezTo>
                  <a:pt x="858" y="323"/>
                  <a:pt x="864" y="301"/>
                  <a:pt x="876" y="284"/>
                </a:cubicBezTo>
                <a:cubicBezTo>
                  <a:pt x="899" y="252"/>
                  <a:pt x="936" y="211"/>
                  <a:pt x="955" y="174"/>
                </a:cubicBezTo>
                <a:cubicBezTo>
                  <a:pt x="976" y="133"/>
                  <a:pt x="972" y="98"/>
                  <a:pt x="1010" y="71"/>
                </a:cubicBezTo>
                <a:cubicBezTo>
                  <a:pt x="1013" y="63"/>
                  <a:pt x="1013" y="54"/>
                  <a:pt x="1018" y="47"/>
                </a:cubicBezTo>
                <a:cubicBezTo>
                  <a:pt x="1024" y="40"/>
                  <a:pt x="1042" y="32"/>
                  <a:pt x="1042" y="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9223" name="Freeform 111"/>
          <p:cNvSpPr>
            <a:spLocks/>
          </p:cNvSpPr>
          <p:nvPr/>
        </p:nvSpPr>
        <p:spPr bwMode="auto">
          <a:xfrm rot="434817">
            <a:off x="1390650" y="4502150"/>
            <a:ext cx="547688" cy="1360488"/>
          </a:xfrm>
          <a:custGeom>
            <a:avLst/>
            <a:gdLst>
              <a:gd name="T0" fmla="*/ 0 w 685"/>
              <a:gd name="T1" fmla="*/ 2147483647 h 1588"/>
              <a:gd name="T2" fmla="*/ 2147483647 w 685"/>
              <a:gd name="T3" fmla="*/ 2147483647 h 1588"/>
              <a:gd name="T4" fmla="*/ 2147483647 w 685"/>
              <a:gd name="T5" fmla="*/ 2147483647 h 1588"/>
              <a:gd name="T6" fmla="*/ 2147483647 w 685"/>
              <a:gd name="T7" fmla="*/ 2147483647 h 1588"/>
              <a:gd name="T8" fmla="*/ 2147483647 w 685"/>
              <a:gd name="T9" fmla="*/ 2147483647 h 1588"/>
              <a:gd name="T10" fmla="*/ 2147483647 w 685"/>
              <a:gd name="T11" fmla="*/ 2147483647 h 1588"/>
              <a:gd name="T12" fmla="*/ 2147483647 w 685"/>
              <a:gd name="T13" fmla="*/ 2147483647 h 1588"/>
              <a:gd name="T14" fmla="*/ 2147483647 w 685"/>
              <a:gd name="T15" fmla="*/ 2147483647 h 1588"/>
              <a:gd name="T16" fmla="*/ 2147483647 w 685"/>
              <a:gd name="T17" fmla="*/ 2147483647 h 1588"/>
              <a:gd name="T18" fmla="*/ 2147483647 w 685"/>
              <a:gd name="T19" fmla="*/ 2147483647 h 1588"/>
              <a:gd name="T20" fmla="*/ 2147483647 w 685"/>
              <a:gd name="T21" fmla="*/ 2147483647 h 1588"/>
              <a:gd name="T22" fmla="*/ 2147483647 w 685"/>
              <a:gd name="T23" fmla="*/ 2147483647 h 1588"/>
              <a:gd name="T24" fmla="*/ 2147483647 w 685"/>
              <a:gd name="T25" fmla="*/ 2147483647 h 1588"/>
              <a:gd name="T26" fmla="*/ 2147483647 w 685"/>
              <a:gd name="T27" fmla="*/ 2147483647 h 1588"/>
              <a:gd name="T28" fmla="*/ 2147483647 w 685"/>
              <a:gd name="T29" fmla="*/ 2147483647 h 1588"/>
              <a:gd name="T30" fmla="*/ 2147483647 w 685"/>
              <a:gd name="T31" fmla="*/ 2147483647 h 1588"/>
              <a:gd name="T32" fmla="*/ 2147483647 w 685"/>
              <a:gd name="T33" fmla="*/ 2147483647 h 1588"/>
              <a:gd name="T34" fmla="*/ 2147483647 w 685"/>
              <a:gd name="T35" fmla="*/ 2147483647 h 158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85"/>
              <a:gd name="T55" fmla="*/ 0 h 1588"/>
              <a:gd name="T56" fmla="*/ 685 w 685"/>
              <a:gd name="T57" fmla="*/ 1588 h 158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85" h="1588">
                <a:moveTo>
                  <a:pt x="0" y="152"/>
                </a:moveTo>
                <a:cubicBezTo>
                  <a:pt x="14" y="219"/>
                  <a:pt x="32" y="284"/>
                  <a:pt x="55" y="349"/>
                </a:cubicBezTo>
                <a:cubicBezTo>
                  <a:pt x="64" y="404"/>
                  <a:pt x="77" y="455"/>
                  <a:pt x="95" y="507"/>
                </a:cubicBezTo>
                <a:cubicBezTo>
                  <a:pt x="103" y="567"/>
                  <a:pt x="118" y="633"/>
                  <a:pt x="142" y="689"/>
                </a:cubicBezTo>
                <a:cubicBezTo>
                  <a:pt x="151" y="711"/>
                  <a:pt x="174" y="752"/>
                  <a:pt x="174" y="752"/>
                </a:cubicBezTo>
                <a:cubicBezTo>
                  <a:pt x="183" y="797"/>
                  <a:pt x="201" y="838"/>
                  <a:pt x="221" y="878"/>
                </a:cubicBezTo>
                <a:cubicBezTo>
                  <a:pt x="233" y="902"/>
                  <a:pt x="228" y="914"/>
                  <a:pt x="237" y="941"/>
                </a:cubicBezTo>
                <a:cubicBezTo>
                  <a:pt x="251" y="984"/>
                  <a:pt x="251" y="961"/>
                  <a:pt x="268" y="996"/>
                </a:cubicBezTo>
                <a:cubicBezTo>
                  <a:pt x="295" y="1051"/>
                  <a:pt x="298" y="1109"/>
                  <a:pt x="331" y="1162"/>
                </a:cubicBezTo>
                <a:cubicBezTo>
                  <a:pt x="340" y="1206"/>
                  <a:pt x="357" y="1239"/>
                  <a:pt x="371" y="1281"/>
                </a:cubicBezTo>
                <a:cubicBezTo>
                  <a:pt x="374" y="1305"/>
                  <a:pt x="373" y="1329"/>
                  <a:pt x="379" y="1352"/>
                </a:cubicBezTo>
                <a:cubicBezTo>
                  <a:pt x="381" y="1361"/>
                  <a:pt x="391" y="1366"/>
                  <a:pt x="395" y="1375"/>
                </a:cubicBezTo>
                <a:cubicBezTo>
                  <a:pt x="400" y="1386"/>
                  <a:pt x="409" y="1449"/>
                  <a:pt x="410" y="1454"/>
                </a:cubicBezTo>
                <a:cubicBezTo>
                  <a:pt x="424" y="1500"/>
                  <a:pt x="472" y="1560"/>
                  <a:pt x="513" y="1588"/>
                </a:cubicBezTo>
                <a:cubicBezTo>
                  <a:pt x="616" y="1579"/>
                  <a:pt x="578" y="1580"/>
                  <a:pt x="647" y="1557"/>
                </a:cubicBezTo>
                <a:cubicBezTo>
                  <a:pt x="656" y="1530"/>
                  <a:pt x="670" y="1505"/>
                  <a:pt x="679" y="1478"/>
                </a:cubicBezTo>
                <a:cubicBezTo>
                  <a:pt x="675" y="1001"/>
                  <a:pt x="685" y="584"/>
                  <a:pt x="608" y="129"/>
                </a:cubicBezTo>
                <a:cubicBezTo>
                  <a:pt x="616" y="0"/>
                  <a:pt x="574" y="2"/>
                  <a:pt x="623" y="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9224" name="Freeform 112"/>
          <p:cNvSpPr>
            <a:spLocks/>
          </p:cNvSpPr>
          <p:nvPr/>
        </p:nvSpPr>
        <p:spPr bwMode="auto">
          <a:xfrm rot="434817">
            <a:off x="2338388" y="4572000"/>
            <a:ext cx="581025" cy="1212850"/>
          </a:xfrm>
          <a:custGeom>
            <a:avLst/>
            <a:gdLst>
              <a:gd name="T0" fmla="*/ 2147483647 w 726"/>
              <a:gd name="T1" fmla="*/ 0 h 1413"/>
              <a:gd name="T2" fmla="*/ 2147483647 w 726"/>
              <a:gd name="T3" fmla="*/ 2147483647 h 1413"/>
              <a:gd name="T4" fmla="*/ 2147483647 w 726"/>
              <a:gd name="T5" fmla="*/ 2147483647 h 1413"/>
              <a:gd name="T6" fmla="*/ 0 w 726"/>
              <a:gd name="T7" fmla="*/ 2147483647 h 1413"/>
              <a:gd name="T8" fmla="*/ 2147483647 w 726"/>
              <a:gd name="T9" fmla="*/ 2147483647 h 1413"/>
              <a:gd name="T10" fmla="*/ 2147483647 w 726"/>
              <a:gd name="T11" fmla="*/ 2147483647 h 1413"/>
              <a:gd name="T12" fmla="*/ 2147483647 w 726"/>
              <a:gd name="T13" fmla="*/ 2147483647 h 1413"/>
              <a:gd name="T14" fmla="*/ 2147483647 w 726"/>
              <a:gd name="T15" fmla="*/ 2147483647 h 1413"/>
              <a:gd name="T16" fmla="*/ 2147483647 w 726"/>
              <a:gd name="T17" fmla="*/ 2147483647 h 1413"/>
              <a:gd name="T18" fmla="*/ 2147483647 w 726"/>
              <a:gd name="T19" fmla="*/ 2147483647 h 1413"/>
              <a:gd name="T20" fmla="*/ 2147483647 w 726"/>
              <a:gd name="T21" fmla="*/ 2147483647 h 1413"/>
              <a:gd name="T22" fmla="*/ 2147483647 w 726"/>
              <a:gd name="T23" fmla="*/ 2147483647 h 1413"/>
              <a:gd name="T24" fmla="*/ 2147483647 w 726"/>
              <a:gd name="T25" fmla="*/ 2147483647 h 1413"/>
              <a:gd name="T26" fmla="*/ 2147483647 w 726"/>
              <a:gd name="T27" fmla="*/ 2147483647 h 1413"/>
              <a:gd name="T28" fmla="*/ 2147483647 w 726"/>
              <a:gd name="T29" fmla="*/ 2147483647 h 1413"/>
              <a:gd name="T30" fmla="*/ 2147483647 w 726"/>
              <a:gd name="T31" fmla="*/ 2147483647 h 141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726"/>
              <a:gd name="T49" fmla="*/ 0 h 1413"/>
              <a:gd name="T50" fmla="*/ 726 w 726"/>
              <a:gd name="T51" fmla="*/ 1413 h 141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726" h="1413">
                <a:moveTo>
                  <a:pt x="71" y="0"/>
                </a:moveTo>
                <a:cubicBezTo>
                  <a:pt x="83" y="37"/>
                  <a:pt x="90" y="74"/>
                  <a:pt x="102" y="111"/>
                </a:cubicBezTo>
                <a:cubicBezTo>
                  <a:pt x="99" y="226"/>
                  <a:pt x="129" y="824"/>
                  <a:pt x="16" y="1057"/>
                </a:cubicBezTo>
                <a:cubicBezTo>
                  <a:pt x="12" y="1081"/>
                  <a:pt x="0" y="1104"/>
                  <a:pt x="0" y="1128"/>
                </a:cubicBezTo>
                <a:cubicBezTo>
                  <a:pt x="0" y="1245"/>
                  <a:pt x="25" y="1371"/>
                  <a:pt x="150" y="1413"/>
                </a:cubicBezTo>
                <a:cubicBezTo>
                  <a:pt x="171" y="1409"/>
                  <a:pt x="198" y="1412"/>
                  <a:pt x="213" y="1397"/>
                </a:cubicBezTo>
                <a:cubicBezTo>
                  <a:pt x="219" y="1391"/>
                  <a:pt x="216" y="1380"/>
                  <a:pt x="221" y="1373"/>
                </a:cubicBezTo>
                <a:cubicBezTo>
                  <a:pt x="227" y="1366"/>
                  <a:pt x="236" y="1362"/>
                  <a:pt x="244" y="1357"/>
                </a:cubicBezTo>
                <a:cubicBezTo>
                  <a:pt x="263" y="1301"/>
                  <a:pt x="235" y="1371"/>
                  <a:pt x="276" y="1310"/>
                </a:cubicBezTo>
                <a:cubicBezTo>
                  <a:pt x="298" y="1277"/>
                  <a:pt x="311" y="1234"/>
                  <a:pt x="331" y="1199"/>
                </a:cubicBezTo>
                <a:cubicBezTo>
                  <a:pt x="354" y="1158"/>
                  <a:pt x="391" y="1126"/>
                  <a:pt x="418" y="1089"/>
                </a:cubicBezTo>
                <a:cubicBezTo>
                  <a:pt x="446" y="1049"/>
                  <a:pt x="461" y="1006"/>
                  <a:pt x="497" y="971"/>
                </a:cubicBezTo>
                <a:cubicBezTo>
                  <a:pt x="513" y="923"/>
                  <a:pt x="553" y="897"/>
                  <a:pt x="576" y="852"/>
                </a:cubicBezTo>
                <a:cubicBezTo>
                  <a:pt x="596" y="813"/>
                  <a:pt x="615" y="774"/>
                  <a:pt x="631" y="734"/>
                </a:cubicBezTo>
                <a:cubicBezTo>
                  <a:pt x="640" y="633"/>
                  <a:pt x="641" y="532"/>
                  <a:pt x="670" y="434"/>
                </a:cubicBezTo>
                <a:cubicBezTo>
                  <a:pt x="688" y="309"/>
                  <a:pt x="726" y="182"/>
                  <a:pt x="726" y="55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2" name="Group 209"/>
          <p:cNvGrpSpPr>
            <a:grpSpLocks/>
          </p:cNvGrpSpPr>
          <p:nvPr/>
        </p:nvGrpSpPr>
        <p:grpSpPr bwMode="auto">
          <a:xfrm>
            <a:off x="1085850" y="4652963"/>
            <a:ext cx="2193925" cy="954087"/>
            <a:chOff x="684" y="2350"/>
            <a:chExt cx="1382" cy="601"/>
          </a:xfrm>
        </p:grpSpPr>
        <p:sp>
          <p:nvSpPr>
            <p:cNvPr id="9313" name="Freeform 113"/>
            <p:cNvSpPr>
              <a:spLocks/>
            </p:cNvSpPr>
            <p:nvPr/>
          </p:nvSpPr>
          <p:spPr bwMode="auto">
            <a:xfrm rot="434817">
              <a:off x="699" y="2350"/>
              <a:ext cx="1367" cy="442"/>
            </a:xfrm>
            <a:custGeom>
              <a:avLst/>
              <a:gdLst>
                <a:gd name="T0" fmla="*/ 1 w 2710"/>
                <a:gd name="T1" fmla="*/ 1 h 820"/>
                <a:gd name="T2" fmla="*/ 1 w 2710"/>
                <a:gd name="T3" fmla="*/ 1 h 820"/>
                <a:gd name="T4" fmla="*/ 1 w 2710"/>
                <a:gd name="T5" fmla="*/ 1 h 820"/>
                <a:gd name="T6" fmla="*/ 1 w 2710"/>
                <a:gd name="T7" fmla="*/ 1 h 820"/>
                <a:gd name="T8" fmla="*/ 1 w 2710"/>
                <a:gd name="T9" fmla="*/ 1 h 820"/>
                <a:gd name="T10" fmla="*/ 1 w 2710"/>
                <a:gd name="T11" fmla="*/ 1 h 820"/>
                <a:gd name="T12" fmla="*/ 1 w 2710"/>
                <a:gd name="T13" fmla="*/ 1 h 820"/>
                <a:gd name="T14" fmla="*/ 1 w 2710"/>
                <a:gd name="T15" fmla="*/ 1 h 820"/>
                <a:gd name="T16" fmla="*/ 1 w 2710"/>
                <a:gd name="T17" fmla="*/ 1 h 820"/>
                <a:gd name="T18" fmla="*/ 1 w 2710"/>
                <a:gd name="T19" fmla="*/ 1 h 820"/>
                <a:gd name="T20" fmla="*/ 1 w 2710"/>
                <a:gd name="T21" fmla="*/ 1 h 820"/>
                <a:gd name="T22" fmla="*/ 1 w 2710"/>
                <a:gd name="T23" fmla="*/ 1 h 820"/>
                <a:gd name="T24" fmla="*/ 1 w 2710"/>
                <a:gd name="T25" fmla="*/ 1 h 820"/>
                <a:gd name="T26" fmla="*/ 1 w 2710"/>
                <a:gd name="T27" fmla="*/ 1 h 820"/>
                <a:gd name="T28" fmla="*/ 1 w 2710"/>
                <a:gd name="T29" fmla="*/ 1 h 820"/>
                <a:gd name="T30" fmla="*/ 1 w 2710"/>
                <a:gd name="T31" fmla="*/ 1 h 820"/>
                <a:gd name="T32" fmla="*/ 1 w 2710"/>
                <a:gd name="T33" fmla="*/ 1 h 820"/>
                <a:gd name="T34" fmla="*/ 1 w 2710"/>
                <a:gd name="T35" fmla="*/ 1 h 820"/>
                <a:gd name="T36" fmla="*/ 1 w 2710"/>
                <a:gd name="T37" fmla="*/ 1 h 820"/>
                <a:gd name="T38" fmla="*/ 1 w 2710"/>
                <a:gd name="T39" fmla="*/ 1 h 8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710"/>
                <a:gd name="T61" fmla="*/ 0 h 820"/>
                <a:gd name="T62" fmla="*/ 2710 w 2710"/>
                <a:gd name="T63" fmla="*/ 820 h 8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710" h="820">
                  <a:moveTo>
                    <a:pt x="27" y="820"/>
                  </a:moveTo>
                  <a:cubicBezTo>
                    <a:pt x="0" y="740"/>
                    <a:pt x="16" y="648"/>
                    <a:pt x="82" y="599"/>
                  </a:cubicBezTo>
                  <a:cubicBezTo>
                    <a:pt x="103" y="537"/>
                    <a:pt x="163" y="503"/>
                    <a:pt x="216" y="472"/>
                  </a:cubicBezTo>
                  <a:cubicBezTo>
                    <a:pt x="238" y="459"/>
                    <a:pt x="263" y="451"/>
                    <a:pt x="280" y="433"/>
                  </a:cubicBezTo>
                  <a:cubicBezTo>
                    <a:pt x="288" y="425"/>
                    <a:pt x="294" y="415"/>
                    <a:pt x="303" y="409"/>
                  </a:cubicBezTo>
                  <a:cubicBezTo>
                    <a:pt x="347" y="378"/>
                    <a:pt x="398" y="363"/>
                    <a:pt x="445" y="338"/>
                  </a:cubicBezTo>
                  <a:cubicBezTo>
                    <a:pt x="540" y="287"/>
                    <a:pt x="447" y="323"/>
                    <a:pt x="540" y="291"/>
                  </a:cubicBezTo>
                  <a:cubicBezTo>
                    <a:pt x="602" y="227"/>
                    <a:pt x="534" y="287"/>
                    <a:pt x="627" y="244"/>
                  </a:cubicBezTo>
                  <a:cubicBezTo>
                    <a:pt x="644" y="236"/>
                    <a:pt x="658" y="222"/>
                    <a:pt x="674" y="212"/>
                  </a:cubicBezTo>
                  <a:cubicBezTo>
                    <a:pt x="689" y="203"/>
                    <a:pt x="705" y="195"/>
                    <a:pt x="721" y="188"/>
                  </a:cubicBezTo>
                  <a:cubicBezTo>
                    <a:pt x="782" y="163"/>
                    <a:pt x="751" y="182"/>
                    <a:pt x="800" y="165"/>
                  </a:cubicBezTo>
                  <a:cubicBezTo>
                    <a:pt x="862" y="144"/>
                    <a:pt x="920" y="104"/>
                    <a:pt x="982" y="86"/>
                  </a:cubicBezTo>
                  <a:cubicBezTo>
                    <a:pt x="1111" y="49"/>
                    <a:pt x="1262" y="59"/>
                    <a:pt x="1392" y="54"/>
                  </a:cubicBezTo>
                  <a:cubicBezTo>
                    <a:pt x="1765" y="0"/>
                    <a:pt x="1470" y="40"/>
                    <a:pt x="2418" y="62"/>
                  </a:cubicBezTo>
                  <a:cubicBezTo>
                    <a:pt x="2493" y="64"/>
                    <a:pt x="2577" y="100"/>
                    <a:pt x="2639" y="141"/>
                  </a:cubicBezTo>
                  <a:cubicBezTo>
                    <a:pt x="2648" y="178"/>
                    <a:pt x="2651" y="192"/>
                    <a:pt x="2678" y="220"/>
                  </a:cubicBezTo>
                  <a:cubicBezTo>
                    <a:pt x="2686" y="250"/>
                    <a:pt x="2700" y="270"/>
                    <a:pt x="2710" y="299"/>
                  </a:cubicBezTo>
                  <a:cubicBezTo>
                    <a:pt x="2707" y="352"/>
                    <a:pt x="2706" y="404"/>
                    <a:pt x="2702" y="457"/>
                  </a:cubicBezTo>
                  <a:cubicBezTo>
                    <a:pt x="2701" y="473"/>
                    <a:pt x="2692" y="501"/>
                    <a:pt x="2678" y="512"/>
                  </a:cubicBezTo>
                  <a:cubicBezTo>
                    <a:pt x="2672" y="517"/>
                    <a:pt x="2655" y="520"/>
                    <a:pt x="2655" y="52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14" name="Freeform 114"/>
            <p:cNvSpPr>
              <a:spLocks/>
            </p:cNvSpPr>
            <p:nvPr/>
          </p:nvSpPr>
          <p:spPr bwMode="auto">
            <a:xfrm rot="434817">
              <a:off x="684" y="2645"/>
              <a:ext cx="1333" cy="306"/>
            </a:xfrm>
            <a:custGeom>
              <a:avLst/>
              <a:gdLst>
                <a:gd name="T0" fmla="*/ 0 w 2643"/>
                <a:gd name="T1" fmla="*/ 1 h 568"/>
                <a:gd name="T2" fmla="*/ 1 w 2643"/>
                <a:gd name="T3" fmla="*/ 1 h 568"/>
                <a:gd name="T4" fmla="*/ 1 w 2643"/>
                <a:gd name="T5" fmla="*/ 1 h 568"/>
                <a:gd name="T6" fmla="*/ 1 w 2643"/>
                <a:gd name="T7" fmla="*/ 1 h 568"/>
                <a:gd name="T8" fmla="*/ 1 w 2643"/>
                <a:gd name="T9" fmla="*/ 1 h 568"/>
                <a:gd name="T10" fmla="*/ 1 w 2643"/>
                <a:gd name="T11" fmla="*/ 1 h 568"/>
                <a:gd name="T12" fmla="*/ 1 w 2643"/>
                <a:gd name="T13" fmla="*/ 1 h 568"/>
                <a:gd name="T14" fmla="*/ 1 w 2643"/>
                <a:gd name="T15" fmla="*/ 1 h 568"/>
                <a:gd name="T16" fmla="*/ 1 w 2643"/>
                <a:gd name="T17" fmla="*/ 1 h 568"/>
                <a:gd name="T18" fmla="*/ 1 w 2643"/>
                <a:gd name="T19" fmla="*/ 1 h 568"/>
                <a:gd name="T20" fmla="*/ 1 w 2643"/>
                <a:gd name="T21" fmla="*/ 1 h 568"/>
                <a:gd name="T22" fmla="*/ 1 w 2643"/>
                <a:gd name="T23" fmla="*/ 1 h 568"/>
                <a:gd name="T24" fmla="*/ 1 w 2643"/>
                <a:gd name="T25" fmla="*/ 1 h 568"/>
                <a:gd name="T26" fmla="*/ 1 w 2643"/>
                <a:gd name="T27" fmla="*/ 1 h 568"/>
                <a:gd name="T28" fmla="*/ 1 w 2643"/>
                <a:gd name="T29" fmla="*/ 1 h 568"/>
                <a:gd name="T30" fmla="*/ 1 w 2643"/>
                <a:gd name="T31" fmla="*/ 1 h 568"/>
                <a:gd name="T32" fmla="*/ 1 w 2643"/>
                <a:gd name="T33" fmla="*/ 0 h 5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3"/>
                <a:gd name="T52" fmla="*/ 0 h 568"/>
                <a:gd name="T53" fmla="*/ 2643 w 2643"/>
                <a:gd name="T54" fmla="*/ 568 h 5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3" h="568">
                  <a:moveTo>
                    <a:pt x="0" y="261"/>
                  </a:moveTo>
                  <a:cubicBezTo>
                    <a:pt x="28" y="316"/>
                    <a:pt x="56" y="373"/>
                    <a:pt x="118" y="395"/>
                  </a:cubicBezTo>
                  <a:cubicBezTo>
                    <a:pt x="154" y="429"/>
                    <a:pt x="132" y="415"/>
                    <a:pt x="189" y="434"/>
                  </a:cubicBezTo>
                  <a:cubicBezTo>
                    <a:pt x="197" y="437"/>
                    <a:pt x="213" y="442"/>
                    <a:pt x="213" y="442"/>
                  </a:cubicBezTo>
                  <a:cubicBezTo>
                    <a:pt x="262" y="479"/>
                    <a:pt x="328" y="493"/>
                    <a:pt x="387" y="513"/>
                  </a:cubicBezTo>
                  <a:cubicBezTo>
                    <a:pt x="436" y="547"/>
                    <a:pt x="380" y="513"/>
                    <a:pt x="466" y="537"/>
                  </a:cubicBezTo>
                  <a:cubicBezTo>
                    <a:pt x="477" y="540"/>
                    <a:pt x="486" y="549"/>
                    <a:pt x="497" y="553"/>
                  </a:cubicBezTo>
                  <a:cubicBezTo>
                    <a:pt x="515" y="559"/>
                    <a:pt x="534" y="563"/>
                    <a:pt x="552" y="568"/>
                  </a:cubicBezTo>
                  <a:cubicBezTo>
                    <a:pt x="744" y="563"/>
                    <a:pt x="936" y="560"/>
                    <a:pt x="1128" y="545"/>
                  </a:cubicBezTo>
                  <a:cubicBezTo>
                    <a:pt x="1232" y="537"/>
                    <a:pt x="1332" y="514"/>
                    <a:pt x="1436" y="505"/>
                  </a:cubicBezTo>
                  <a:cubicBezTo>
                    <a:pt x="1527" y="475"/>
                    <a:pt x="1628" y="473"/>
                    <a:pt x="1720" y="442"/>
                  </a:cubicBezTo>
                  <a:cubicBezTo>
                    <a:pt x="1803" y="414"/>
                    <a:pt x="1879" y="372"/>
                    <a:pt x="1965" y="355"/>
                  </a:cubicBezTo>
                  <a:cubicBezTo>
                    <a:pt x="2038" y="319"/>
                    <a:pt x="2109" y="287"/>
                    <a:pt x="2186" y="261"/>
                  </a:cubicBezTo>
                  <a:cubicBezTo>
                    <a:pt x="2228" y="232"/>
                    <a:pt x="2282" y="227"/>
                    <a:pt x="2328" y="205"/>
                  </a:cubicBezTo>
                  <a:cubicBezTo>
                    <a:pt x="2372" y="184"/>
                    <a:pt x="2423" y="158"/>
                    <a:pt x="2470" y="142"/>
                  </a:cubicBezTo>
                  <a:cubicBezTo>
                    <a:pt x="2489" y="113"/>
                    <a:pt x="2513" y="98"/>
                    <a:pt x="2541" y="79"/>
                  </a:cubicBezTo>
                  <a:cubicBezTo>
                    <a:pt x="2559" y="53"/>
                    <a:pt x="2610" y="0"/>
                    <a:pt x="2643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15" name="Freeform 115"/>
            <p:cNvSpPr>
              <a:spLocks/>
            </p:cNvSpPr>
            <p:nvPr/>
          </p:nvSpPr>
          <p:spPr bwMode="auto">
            <a:xfrm rot="434817">
              <a:off x="969" y="2592"/>
              <a:ext cx="239" cy="146"/>
            </a:xfrm>
            <a:custGeom>
              <a:avLst/>
              <a:gdLst>
                <a:gd name="T0" fmla="*/ 0 w 473"/>
                <a:gd name="T1" fmla="*/ 1 h 268"/>
                <a:gd name="T2" fmla="*/ 1 w 473"/>
                <a:gd name="T3" fmla="*/ 1 h 268"/>
                <a:gd name="T4" fmla="*/ 1 w 473"/>
                <a:gd name="T5" fmla="*/ 1 h 268"/>
                <a:gd name="T6" fmla="*/ 1 w 473"/>
                <a:gd name="T7" fmla="*/ 1 h 268"/>
                <a:gd name="T8" fmla="*/ 1 w 473"/>
                <a:gd name="T9" fmla="*/ 1 h 268"/>
                <a:gd name="T10" fmla="*/ 1 w 473"/>
                <a:gd name="T11" fmla="*/ 1 h 268"/>
                <a:gd name="T12" fmla="*/ 1 w 473"/>
                <a:gd name="T13" fmla="*/ 1 h 268"/>
                <a:gd name="T14" fmla="*/ 1 w 473"/>
                <a:gd name="T15" fmla="*/ 1 h 268"/>
                <a:gd name="T16" fmla="*/ 1 w 473"/>
                <a:gd name="T17" fmla="*/ 0 h 268"/>
                <a:gd name="T18" fmla="*/ 1 w 473"/>
                <a:gd name="T19" fmla="*/ 1 h 268"/>
                <a:gd name="T20" fmla="*/ 1 w 473"/>
                <a:gd name="T21" fmla="*/ 1 h 268"/>
                <a:gd name="T22" fmla="*/ 1 w 473"/>
                <a:gd name="T23" fmla="*/ 1 h 268"/>
                <a:gd name="T24" fmla="*/ 1 w 473"/>
                <a:gd name="T25" fmla="*/ 1 h 268"/>
                <a:gd name="T26" fmla="*/ 0 w 473"/>
                <a:gd name="T27" fmla="*/ 1 h 2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3"/>
                <a:gd name="T43" fmla="*/ 0 h 268"/>
                <a:gd name="T44" fmla="*/ 473 w 473"/>
                <a:gd name="T45" fmla="*/ 268 h 2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3" h="268">
                  <a:moveTo>
                    <a:pt x="0" y="173"/>
                  </a:moveTo>
                  <a:cubicBezTo>
                    <a:pt x="23" y="209"/>
                    <a:pt x="26" y="226"/>
                    <a:pt x="63" y="244"/>
                  </a:cubicBezTo>
                  <a:cubicBezTo>
                    <a:pt x="78" y="251"/>
                    <a:pt x="94" y="255"/>
                    <a:pt x="110" y="260"/>
                  </a:cubicBezTo>
                  <a:cubicBezTo>
                    <a:pt x="118" y="263"/>
                    <a:pt x="134" y="268"/>
                    <a:pt x="134" y="268"/>
                  </a:cubicBezTo>
                  <a:cubicBezTo>
                    <a:pt x="209" y="260"/>
                    <a:pt x="248" y="244"/>
                    <a:pt x="315" y="221"/>
                  </a:cubicBezTo>
                  <a:cubicBezTo>
                    <a:pt x="373" y="163"/>
                    <a:pt x="308" y="221"/>
                    <a:pt x="363" y="189"/>
                  </a:cubicBezTo>
                  <a:cubicBezTo>
                    <a:pt x="389" y="174"/>
                    <a:pt x="423" y="136"/>
                    <a:pt x="441" y="118"/>
                  </a:cubicBezTo>
                  <a:cubicBezTo>
                    <a:pt x="454" y="105"/>
                    <a:pt x="473" y="71"/>
                    <a:pt x="473" y="71"/>
                  </a:cubicBezTo>
                  <a:cubicBezTo>
                    <a:pt x="463" y="32"/>
                    <a:pt x="450" y="22"/>
                    <a:pt x="418" y="0"/>
                  </a:cubicBezTo>
                  <a:cubicBezTo>
                    <a:pt x="331" y="3"/>
                    <a:pt x="244" y="1"/>
                    <a:pt x="157" y="8"/>
                  </a:cubicBezTo>
                  <a:cubicBezTo>
                    <a:pt x="147" y="9"/>
                    <a:pt x="80" y="41"/>
                    <a:pt x="55" y="47"/>
                  </a:cubicBezTo>
                  <a:cubicBezTo>
                    <a:pt x="50" y="55"/>
                    <a:pt x="43" y="62"/>
                    <a:pt x="39" y="71"/>
                  </a:cubicBezTo>
                  <a:cubicBezTo>
                    <a:pt x="32" y="86"/>
                    <a:pt x="23" y="118"/>
                    <a:pt x="23" y="118"/>
                  </a:cubicBezTo>
                  <a:cubicBezTo>
                    <a:pt x="14" y="196"/>
                    <a:pt x="31" y="206"/>
                    <a:pt x="0" y="173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16" name="Freeform 116"/>
            <p:cNvSpPr>
              <a:spLocks/>
            </p:cNvSpPr>
            <p:nvPr/>
          </p:nvSpPr>
          <p:spPr bwMode="auto">
            <a:xfrm rot="434817">
              <a:off x="1527" y="2546"/>
              <a:ext cx="271" cy="159"/>
            </a:xfrm>
            <a:custGeom>
              <a:avLst/>
              <a:gdLst>
                <a:gd name="T0" fmla="*/ 0 w 537"/>
                <a:gd name="T1" fmla="*/ 1 h 292"/>
                <a:gd name="T2" fmla="*/ 1 w 537"/>
                <a:gd name="T3" fmla="*/ 1 h 292"/>
                <a:gd name="T4" fmla="*/ 1 w 537"/>
                <a:gd name="T5" fmla="*/ 1 h 292"/>
                <a:gd name="T6" fmla="*/ 1 w 537"/>
                <a:gd name="T7" fmla="*/ 1 h 292"/>
                <a:gd name="T8" fmla="*/ 1 w 537"/>
                <a:gd name="T9" fmla="*/ 1 h 292"/>
                <a:gd name="T10" fmla="*/ 1 w 537"/>
                <a:gd name="T11" fmla="*/ 1 h 292"/>
                <a:gd name="T12" fmla="*/ 1 w 537"/>
                <a:gd name="T13" fmla="*/ 1 h 292"/>
                <a:gd name="T14" fmla="*/ 1 w 537"/>
                <a:gd name="T15" fmla="*/ 1 h 292"/>
                <a:gd name="T16" fmla="*/ 1 w 537"/>
                <a:gd name="T17" fmla="*/ 0 h 292"/>
                <a:gd name="T18" fmla="*/ 1 w 537"/>
                <a:gd name="T19" fmla="*/ 1 h 292"/>
                <a:gd name="T20" fmla="*/ 1 w 537"/>
                <a:gd name="T21" fmla="*/ 1 h 292"/>
                <a:gd name="T22" fmla="*/ 1 w 537"/>
                <a:gd name="T23" fmla="*/ 1 h 292"/>
                <a:gd name="T24" fmla="*/ 1 w 537"/>
                <a:gd name="T25" fmla="*/ 1 h 292"/>
                <a:gd name="T26" fmla="*/ 0 w 537"/>
                <a:gd name="T27" fmla="*/ 1 h 2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7"/>
                <a:gd name="T43" fmla="*/ 0 h 292"/>
                <a:gd name="T44" fmla="*/ 537 w 537"/>
                <a:gd name="T45" fmla="*/ 292 h 29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7" h="292">
                  <a:moveTo>
                    <a:pt x="0" y="213"/>
                  </a:moveTo>
                  <a:cubicBezTo>
                    <a:pt x="19" y="286"/>
                    <a:pt x="54" y="281"/>
                    <a:pt x="119" y="292"/>
                  </a:cubicBezTo>
                  <a:cubicBezTo>
                    <a:pt x="172" y="289"/>
                    <a:pt x="224" y="288"/>
                    <a:pt x="277" y="284"/>
                  </a:cubicBezTo>
                  <a:cubicBezTo>
                    <a:pt x="333" y="279"/>
                    <a:pt x="382" y="239"/>
                    <a:pt x="434" y="221"/>
                  </a:cubicBezTo>
                  <a:cubicBezTo>
                    <a:pt x="471" y="165"/>
                    <a:pt x="450" y="183"/>
                    <a:pt x="490" y="158"/>
                  </a:cubicBezTo>
                  <a:cubicBezTo>
                    <a:pt x="500" y="142"/>
                    <a:pt x="511" y="126"/>
                    <a:pt x="521" y="110"/>
                  </a:cubicBezTo>
                  <a:cubicBezTo>
                    <a:pt x="530" y="96"/>
                    <a:pt x="537" y="63"/>
                    <a:pt x="537" y="63"/>
                  </a:cubicBezTo>
                  <a:cubicBezTo>
                    <a:pt x="529" y="40"/>
                    <a:pt x="530" y="30"/>
                    <a:pt x="505" y="16"/>
                  </a:cubicBezTo>
                  <a:cubicBezTo>
                    <a:pt x="490" y="8"/>
                    <a:pt x="458" y="0"/>
                    <a:pt x="458" y="0"/>
                  </a:cubicBezTo>
                  <a:cubicBezTo>
                    <a:pt x="403" y="3"/>
                    <a:pt x="347" y="4"/>
                    <a:pt x="292" y="8"/>
                  </a:cubicBezTo>
                  <a:cubicBezTo>
                    <a:pt x="258" y="11"/>
                    <a:pt x="237" y="35"/>
                    <a:pt x="206" y="47"/>
                  </a:cubicBezTo>
                  <a:cubicBezTo>
                    <a:pt x="166" y="62"/>
                    <a:pt x="132" y="71"/>
                    <a:pt x="95" y="94"/>
                  </a:cubicBezTo>
                  <a:cubicBezTo>
                    <a:pt x="77" y="121"/>
                    <a:pt x="55" y="135"/>
                    <a:pt x="32" y="158"/>
                  </a:cubicBezTo>
                  <a:cubicBezTo>
                    <a:pt x="24" y="180"/>
                    <a:pt x="16" y="197"/>
                    <a:pt x="0" y="213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grpSp>
        <p:nvGrpSpPr>
          <p:cNvPr id="3" name="Group 208"/>
          <p:cNvGrpSpPr>
            <a:grpSpLocks/>
          </p:cNvGrpSpPr>
          <p:nvPr/>
        </p:nvGrpSpPr>
        <p:grpSpPr bwMode="auto">
          <a:xfrm>
            <a:off x="228600" y="4503738"/>
            <a:ext cx="3902075" cy="1314450"/>
            <a:chOff x="144" y="2247"/>
            <a:chExt cx="2458" cy="828"/>
          </a:xfrm>
        </p:grpSpPr>
        <p:sp>
          <p:nvSpPr>
            <p:cNvPr id="9307" name="Line 117"/>
            <p:cNvSpPr>
              <a:spLocks noChangeShapeType="1"/>
            </p:cNvSpPr>
            <p:nvPr/>
          </p:nvSpPr>
          <p:spPr bwMode="auto">
            <a:xfrm>
              <a:off x="926" y="2250"/>
              <a:ext cx="123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08" name="Line 118"/>
            <p:cNvSpPr>
              <a:spLocks noChangeShapeType="1"/>
            </p:cNvSpPr>
            <p:nvPr/>
          </p:nvSpPr>
          <p:spPr bwMode="auto">
            <a:xfrm>
              <a:off x="2156" y="2250"/>
              <a:ext cx="44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09" name="Line 119"/>
            <p:cNvSpPr>
              <a:spLocks noChangeShapeType="1"/>
            </p:cNvSpPr>
            <p:nvPr/>
          </p:nvSpPr>
          <p:spPr bwMode="auto">
            <a:xfrm>
              <a:off x="144" y="3075"/>
              <a:ext cx="167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10" name="Line 120"/>
            <p:cNvSpPr>
              <a:spLocks noChangeShapeType="1"/>
            </p:cNvSpPr>
            <p:nvPr/>
          </p:nvSpPr>
          <p:spPr bwMode="auto">
            <a:xfrm flipV="1">
              <a:off x="1821" y="2250"/>
              <a:ext cx="781" cy="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11" name="Line 121"/>
            <p:cNvSpPr>
              <a:spLocks noChangeShapeType="1"/>
            </p:cNvSpPr>
            <p:nvPr/>
          </p:nvSpPr>
          <p:spPr bwMode="auto">
            <a:xfrm flipV="1">
              <a:off x="144" y="2564"/>
              <a:ext cx="490" cy="51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12" name="Line 122"/>
            <p:cNvSpPr>
              <a:spLocks noChangeShapeType="1"/>
            </p:cNvSpPr>
            <p:nvPr/>
          </p:nvSpPr>
          <p:spPr bwMode="auto">
            <a:xfrm flipV="1">
              <a:off x="646" y="2247"/>
              <a:ext cx="277" cy="30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8667" name="Arc 123"/>
          <p:cNvSpPr>
            <a:spLocks/>
          </p:cNvSpPr>
          <p:nvPr/>
        </p:nvSpPr>
        <p:spPr bwMode="auto">
          <a:xfrm rot="-2949363">
            <a:off x="3086895" y="3904456"/>
            <a:ext cx="2227262" cy="1444625"/>
          </a:xfrm>
          <a:custGeom>
            <a:avLst/>
            <a:gdLst>
              <a:gd name="T0" fmla="*/ 0 w 33837"/>
              <a:gd name="T1" fmla="*/ 2147483647 h 32704"/>
              <a:gd name="T2" fmla="*/ 2147483647 w 33837"/>
              <a:gd name="T3" fmla="*/ 2147483647 h 32704"/>
              <a:gd name="T4" fmla="*/ 2147483647 w 33837"/>
              <a:gd name="T5" fmla="*/ 2147483647 h 32704"/>
              <a:gd name="T6" fmla="*/ 0 60000 65536"/>
              <a:gd name="T7" fmla="*/ 0 60000 65536"/>
              <a:gd name="T8" fmla="*/ 0 60000 65536"/>
              <a:gd name="T9" fmla="*/ 0 w 33837"/>
              <a:gd name="T10" fmla="*/ 0 h 32704"/>
              <a:gd name="T11" fmla="*/ 33837 w 33837"/>
              <a:gd name="T12" fmla="*/ 32704 h 327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837" h="32704" fill="none" extrusionOk="0">
                <a:moveTo>
                  <a:pt x="-1" y="3800"/>
                </a:moveTo>
                <a:cubicBezTo>
                  <a:pt x="3600" y="1325"/>
                  <a:pt x="7867" y="-1"/>
                  <a:pt x="12237" y="0"/>
                </a:cubicBezTo>
                <a:cubicBezTo>
                  <a:pt x="24166" y="0"/>
                  <a:pt x="33837" y="9670"/>
                  <a:pt x="33837" y="21600"/>
                </a:cubicBezTo>
                <a:cubicBezTo>
                  <a:pt x="33837" y="25511"/>
                  <a:pt x="32775" y="29348"/>
                  <a:pt x="30764" y="32703"/>
                </a:cubicBezTo>
              </a:path>
              <a:path w="33837" h="32704" stroke="0" extrusionOk="0">
                <a:moveTo>
                  <a:pt x="-1" y="3800"/>
                </a:moveTo>
                <a:cubicBezTo>
                  <a:pt x="3600" y="1325"/>
                  <a:pt x="7867" y="-1"/>
                  <a:pt x="12237" y="0"/>
                </a:cubicBezTo>
                <a:cubicBezTo>
                  <a:pt x="24166" y="0"/>
                  <a:pt x="33837" y="9670"/>
                  <a:pt x="33837" y="21600"/>
                </a:cubicBezTo>
                <a:cubicBezTo>
                  <a:pt x="33837" y="25511"/>
                  <a:pt x="32775" y="29348"/>
                  <a:pt x="30764" y="32703"/>
                </a:cubicBezTo>
                <a:lnTo>
                  <a:pt x="12237" y="2160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4" name="Group 124"/>
          <p:cNvGrpSpPr>
            <a:grpSpLocks/>
          </p:cNvGrpSpPr>
          <p:nvPr/>
        </p:nvGrpSpPr>
        <p:grpSpPr bwMode="auto">
          <a:xfrm>
            <a:off x="4887913" y="4502150"/>
            <a:ext cx="3827462" cy="1406525"/>
            <a:chOff x="3669" y="2296"/>
            <a:chExt cx="1174" cy="428"/>
          </a:xfrm>
        </p:grpSpPr>
        <p:sp>
          <p:nvSpPr>
            <p:cNvPr id="9243" name="AutoShape 125"/>
            <p:cNvSpPr>
              <a:spLocks noChangeArrowheads="1"/>
            </p:cNvSpPr>
            <p:nvPr/>
          </p:nvSpPr>
          <p:spPr bwMode="auto">
            <a:xfrm>
              <a:off x="3669" y="2478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4" name="AutoShape 126"/>
            <p:cNvSpPr>
              <a:spLocks noChangeArrowheads="1"/>
            </p:cNvSpPr>
            <p:nvPr/>
          </p:nvSpPr>
          <p:spPr bwMode="auto">
            <a:xfrm>
              <a:off x="4212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5" name="AutoShape 127"/>
            <p:cNvSpPr>
              <a:spLocks noChangeArrowheads="1"/>
            </p:cNvSpPr>
            <p:nvPr/>
          </p:nvSpPr>
          <p:spPr bwMode="auto">
            <a:xfrm>
              <a:off x="4155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6" name="AutoShape 128"/>
            <p:cNvSpPr>
              <a:spLocks noChangeArrowheads="1"/>
            </p:cNvSpPr>
            <p:nvPr/>
          </p:nvSpPr>
          <p:spPr bwMode="auto">
            <a:xfrm>
              <a:off x="4126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7" name="AutoShape 129"/>
            <p:cNvSpPr>
              <a:spLocks noChangeArrowheads="1"/>
            </p:cNvSpPr>
            <p:nvPr/>
          </p:nvSpPr>
          <p:spPr bwMode="auto">
            <a:xfrm>
              <a:off x="4298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8" name="AutoShape 130"/>
            <p:cNvSpPr>
              <a:spLocks noChangeArrowheads="1"/>
            </p:cNvSpPr>
            <p:nvPr/>
          </p:nvSpPr>
          <p:spPr bwMode="auto">
            <a:xfrm>
              <a:off x="4384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9" name="AutoShape 131"/>
            <p:cNvSpPr>
              <a:spLocks noChangeArrowheads="1"/>
            </p:cNvSpPr>
            <p:nvPr/>
          </p:nvSpPr>
          <p:spPr bwMode="auto">
            <a:xfrm>
              <a:off x="4241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0" name="AutoShape 132"/>
            <p:cNvSpPr>
              <a:spLocks noChangeArrowheads="1"/>
            </p:cNvSpPr>
            <p:nvPr/>
          </p:nvSpPr>
          <p:spPr bwMode="auto">
            <a:xfrm>
              <a:off x="4183" y="2479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1" name="AutoShape 133"/>
            <p:cNvSpPr>
              <a:spLocks noChangeArrowheads="1"/>
            </p:cNvSpPr>
            <p:nvPr/>
          </p:nvSpPr>
          <p:spPr bwMode="auto">
            <a:xfrm>
              <a:off x="4126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2" name="AutoShape 134"/>
            <p:cNvSpPr>
              <a:spLocks noChangeArrowheads="1"/>
            </p:cNvSpPr>
            <p:nvPr/>
          </p:nvSpPr>
          <p:spPr bwMode="auto">
            <a:xfrm>
              <a:off x="4069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3" name="AutoShape 135"/>
            <p:cNvSpPr>
              <a:spLocks noChangeArrowheads="1"/>
            </p:cNvSpPr>
            <p:nvPr/>
          </p:nvSpPr>
          <p:spPr bwMode="auto">
            <a:xfrm>
              <a:off x="3983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4" name="AutoShape 136"/>
            <p:cNvSpPr>
              <a:spLocks noChangeArrowheads="1"/>
            </p:cNvSpPr>
            <p:nvPr/>
          </p:nvSpPr>
          <p:spPr bwMode="auto">
            <a:xfrm>
              <a:off x="4155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5" name="AutoShape 137"/>
            <p:cNvSpPr>
              <a:spLocks noChangeArrowheads="1"/>
            </p:cNvSpPr>
            <p:nvPr/>
          </p:nvSpPr>
          <p:spPr bwMode="auto">
            <a:xfrm>
              <a:off x="4241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6" name="AutoShape 138"/>
            <p:cNvSpPr>
              <a:spLocks noChangeArrowheads="1"/>
            </p:cNvSpPr>
            <p:nvPr/>
          </p:nvSpPr>
          <p:spPr bwMode="auto">
            <a:xfrm>
              <a:off x="4327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7" name="AutoShape 139"/>
            <p:cNvSpPr>
              <a:spLocks noChangeArrowheads="1"/>
            </p:cNvSpPr>
            <p:nvPr/>
          </p:nvSpPr>
          <p:spPr bwMode="auto">
            <a:xfrm>
              <a:off x="4413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8" name="AutoShape 140"/>
            <p:cNvSpPr>
              <a:spLocks noChangeArrowheads="1"/>
            </p:cNvSpPr>
            <p:nvPr/>
          </p:nvSpPr>
          <p:spPr bwMode="auto">
            <a:xfrm>
              <a:off x="4040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59" name="AutoShape 141"/>
            <p:cNvSpPr>
              <a:spLocks noChangeArrowheads="1"/>
            </p:cNvSpPr>
            <p:nvPr/>
          </p:nvSpPr>
          <p:spPr bwMode="auto">
            <a:xfrm>
              <a:off x="3897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0" name="AutoShape 142"/>
            <p:cNvSpPr>
              <a:spLocks noChangeArrowheads="1"/>
            </p:cNvSpPr>
            <p:nvPr/>
          </p:nvSpPr>
          <p:spPr bwMode="auto">
            <a:xfrm>
              <a:off x="3954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1" name="AutoShape 143"/>
            <p:cNvSpPr>
              <a:spLocks noChangeArrowheads="1"/>
            </p:cNvSpPr>
            <p:nvPr/>
          </p:nvSpPr>
          <p:spPr bwMode="auto">
            <a:xfrm>
              <a:off x="4470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2" name="AutoShape 144"/>
            <p:cNvSpPr>
              <a:spLocks noChangeArrowheads="1"/>
            </p:cNvSpPr>
            <p:nvPr/>
          </p:nvSpPr>
          <p:spPr bwMode="auto">
            <a:xfrm>
              <a:off x="4614" y="2479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3" name="AutoShape 145"/>
            <p:cNvSpPr>
              <a:spLocks noChangeArrowheads="1"/>
            </p:cNvSpPr>
            <p:nvPr/>
          </p:nvSpPr>
          <p:spPr bwMode="auto">
            <a:xfrm>
              <a:off x="4556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4" name="AutoShape 146"/>
            <p:cNvSpPr>
              <a:spLocks noChangeArrowheads="1"/>
            </p:cNvSpPr>
            <p:nvPr/>
          </p:nvSpPr>
          <p:spPr bwMode="auto">
            <a:xfrm>
              <a:off x="4585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5" name="AutoShape 147"/>
            <p:cNvSpPr>
              <a:spLocks noChangeArrowheads="1"/>
            </p:cNvSpPr>
            <p:nvPr/>
          </p:nvSpPr>
          <p:spPr bwMode="auto">
            <a:xfrm>
              <a:off x="3811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6" name="AutoShape 148"/>
            <p:cNvSpPr>
              <a:spLocks noChangeArrowheads="1"/>
            </p:cNvSpPr>
            <p:nvPr/>
          </p:nvSpPr>
          <p:spPr bwMode="auto">
            <a:xfrm>
              <a:off x="3754" y="2479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7" name="AutoShape 149"/>
            <p:cNvSpPr>
              <a:spLocks noChangeArrowheads="1"/>
            </p:cNvSpPr>
            <p:nvPr/>
          </p:nvSpPr>
          <p:spPr bwMode="auto">
            <a:xfrm>
              <a:off x="3782" y="2541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8" name="AutoShape 150"/>
            <p:cNvSpPr>
              <a:spLocks noChangeArrowheads="1"/>
            </p:cNvSpPr>
            <p:nvPr/>
          </p:nvSpPr>
          <p:spPr bwMode="auto">
            <a:xfrm>
              <a:off x="3811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69" name="AutoShape 151"/>
            <p:cNvSpPr>
              <a:spLocks noChangeArrowheads="1"/>
            </p:cNvSpPr>
            <p:nvPr/>
          </p:nvSpPr>
          <p:spPr bwMode="auto">
            <a:xfrm>
              <a:off x="3839" y="2663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0" name="AutoShape 152"/>
            <p:cNvSpPr>
              <a:spLocks noChangeArrowheads="1"/>
            </p:cNvSpPr>
            <p:nvPr/>
          </p:nvSpPr>
          <p:spPr bwMode="auto">
            <a:xfrm>
              <a:off x="3925" y="2663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1" name="AutoShape 153"/>
            <p:cNvSpPr>
              <a:spLocks noChangeArrowheads="1"/>
            </p:cNvSpPr>
            <p:nvPr/>
          </p:nvSpPr>
          <p:spPr bwMode="auto">
            <a:xfrm>
              <a:off x="4011" y="2663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2" name="AutoShape 154"/>
            <p:cNvSpPr>
              <a:spLocks noChangeArrowheads="1"/>
            </p:cNvSpPr>
            <p:nvPr/>
          </p:nvSpPr>
          <p:spPr bwMode="auto">
            <a:xfrm>
              <a:off x="4097" y="2663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3" name="AutoShape 155"/>
            <p:cNvSpPr>
              <a:spLocks noChangeArrowheads="1"/>
            </p:cNvSpPr>
            <p:nvPr/>
          </p:nvSpPr>
          <p:spPr bwMode="auto">
            <a:xfrm>
              <a:off x="4183" y="2663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4" name="AutoShape 156"/>
            <p:cNvSpPr>
              <a:spLocks noChangeArrowheads="1"/>
            </p:cNvSpPr>
            <p:nvPr/>
          </p:nvSpPr>
          <p:spPr bwMode="auto">
            <a:xfrm>
              <a:off x="4269" y="2663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5" name="AutoShape 157"/>
            <p:cNvSpPr>
              <a:spLocks noChangeArrowheads="1"/>
            </p:cNvSpPr>
            <p:nvPr/>
          </p:nvSpPr>
          <p:spPr bwMode="auto">
            <a:xfrm>
              <a:off x="4356" y="2663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6" name="AutoShape 158"/>
            <p:cNvSpPr>
              <a:spLocks noChangeArrowheads="1"/>
            </p:cNvSpPr>
            <p:nvPr/>
          </p:nvSpPr>
          <p:spPr bwMode="auto">
            <a:xfrm>
              <a:off x="4499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7" name="AutoShape 159"/>
            <p:cNvSpPr>
              <a:spLocks noChangeArrowheads="1"/>
            </p:cNvSpPr>
            <p:nvPr/>
          </p:nvSpPr>
          <p:spPr bwMode="auto">
            <a:xfrm>
              <a:off x="4642" y="2541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8" name="AutoShape 160"/>
            <p:cNvSpPr>
              <a:spLocks noChangeArrowheads="1"/>
            </p:cNvSpPr>
            <p:nvPr/>
          </p:nvSpPr>
          <p:spPr bwMode="auto">
            <a:xfrm>
              <a:off x="4700" y="2479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79" name="AutoShape 161"/>
            <p:cNvSpPr>
              <a:spLocks noChangeArrowheads="1"/>
            </p:cNvSpPr>
            <p:nvPr/>
          </p:nvSpPr>
          <p:spPr bwMode="auto">
            <a:xfrm>
              <a:off x="4671" y="2418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0" name="AutoShape 162"/>
            <p:cNvSpPr>
              <a:spLocks noChangeArrowheads="1"/>
            </p:cNvSpPr>
            <p:nvPr/>
          </p:nvSpPr>
          <p:spPr bwMode="auto">
            <a:xfrm>
              <a:off x="4642" y="2357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1" name="AutoShape 163"/>
            <p:cNvSpPr>
              <a:spLocks noChangeArrowheads="1"/>
            </p:cNvSpPr>
            <p:nvPr/>
          </p:nvSpPr>
          <p:spPr bwMode="auto">
            <a:xfrm>
              <a:off x="4528" y="2479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2" name="AutoShape 164"/>
            <p:cNvSpPr>
              <a:spLocks noChangeArrowheads="1"/>
            </p:cNvSpPr>
            <p:nvPr/>
          </p:nvSpPr>
          <p:spPr bwMode="auto">
            <a:xfrm>
              <a:off x="4470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3" name="AutoShape 165"/>
            <p:cNvSpPr>
              <a:spLocks noChangeArrowheads="1"/>
            </p:cNvSpPr>
            <p:nvPr/>
          </p:nvSpPr>
          <p:spPr bwMode="auto">
            <a:xfrm>
              <a:off x="4384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4" name="AutoShape 166"/>
            <p:cNvSpPr>
              <a:spLocks noChangeArrowheads="1"/>
            </p:cNvSpPr>
            <p:nvPr/>
          </p:nvSpPr>
          <p:spPr bwMode="auto">
            <a:xfrm>
              <a:off x="4212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5" name="AutoShape 167"/>
            <p:cNvSpPr>
              <a:spLocks noChangeArrowheads="1"/>
            </p:cNvSpPr>
            <p:nvPr/>
          </p:nvSpPr>
          <p:spPr bwMode="auto">
            <a:xfrm>
              <a:off x="4298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6" name="AutoShape 168"/>
            <p:cNvSpPr>
              <a:spLocks noChangeArrowheads="1"/>
            </p:cNvSpPr>
            <p:nvPr/>
          </p:nvSpPr>
          <p:spPr bwMode="auto">
            <a:xfrm>
              <a:off x="4040" y="2541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7" name="AutoShape 169"/>
            <p:cNvSpPr>
              <a:spLocks noChangeArrowheads="1"/>
            </p:cNvSpPr>
            <p:nvPr/>
          </p:nvSpPr>
          <p:spPr bwMode="auto">
            <a:xfrm>
              <a:off x="4097" y="2479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8" name="AutoShape 170"/>
            <p:cNvSpPr>
              <a:spLocks noChangeArrowheads="1"/>
            </p:cNvSpPr>
            <p:nvPr/>
          </p:nvSpPr>
          <p:spPr bwMode="auto">
            <a:xfrm>
              <a:off x="3983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89" name="AutoShape 171"/>
            <p:cNvSpPr>
              <a:spLocks noChangeArrowheads="1"/>
            </p:cNvSpPr>
            <p:nvPr/>
          </p:nvSpPr>
          <p:spPr bwMode="auto">
            <a:xfrm>
              <a:off x="4069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0" name="AutoShape 172"/>
            <p:cNvSpPr>
              <a:spLocks noChangeArrowheads="1"/>
            </p:cNvSpPr>
            <p:nvPr/>
          </p:nvSpPr>
          <p:spPr bwMode="auto">
            <a:xfrm>
              <a:off x="4270" y="2296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1" name="AutoShape 173"/>
            <p:cNvSpPr>
              <a:spLocks noChangeArrowheads="1"/>
            </p:cNvSpPr>
            <p:nvPr/>
          </p:nvSpPr>
          <p:spPr bwMode="auto">
            <a:xfrm>
              <a:off x="4356" y="2296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2" name="AutoShape 174"/>
            <p:cNvSpPr>
              <a:spLocks noChangeArrowheads="1"/>
            </p:cNvSpPr>
            <p:nvPr/>
          </p:nvSpPr>
          <p:spPr bwMode="auto">
            <a:xfrm>
              <a:off x="4097" y="2296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3" name="AutoShape 175"/>
            <p:cNvSpPr>
              <a:spLocks noChangeArrowheads="1"/>
            </p:cNvSpPr>
            <p:nvPr/>
          </p:nvSpPr>
          <p:spPr bwMode="auto">
            <a:xfrm>
              <a:off x="4183" y="2296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4" name="AutoShape 176"/>
            <p:cNvSpPr>
              <a:spLocks noChangeArrowheads="1"/>
            </p:cNvSpPr>
            <p:nvPr/>
          </p:nvSpPr>
          <p:spPr bwMode="auto">
            <a:xfrm>
              <a:off x="3868" y="2357"/>
              <a:ext cx="143" cy="62"/>
            </a:xfrm>
            <a:prstGeom prst="parallelogram">
              <a:avLst>
                <a:gd name="adj" fmla="val 944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5" name="AutoShape 177"/>
            <p:cNvSpPr>
              <a:spLocks noChangeArrowheads="1"/>
            </p:cNvSpPr>
            <p:nvPr/>
          </p:nvSpPr>
          <p:spPr bwMode="auto">
            <a:xfrm>
              <a:off x="4011" y="2296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6" name="AutoShape 178"/>
            <p:cNvSpPr>
              <a:spLocks noChangeArrowheads="1"/>
            </p:cNvSpPr>
            <p:nvPr/>
          </p:nvSpPr>
          <p:spPr bwMode="auto">
            <a:xfrm>
              <a:off x="3839" y="2479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7" name="AutoShape 179"/>
            <p:cNvSpPr>
              <a:spLocks noChangeArrowheads="1"/>
            </p:cNvSpPr>
            <p:nvPr/>
          </p:nvSpPr>
          <p:spPr bwMode="auto">
            <a:xfrm>
              <a:off x="3897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8" name="AutoShape 180"/>
            <p:cNvSpPr>
              <a:spLocks noChangeArrowheads="1"/>
            </p:cNvSpPr>
            <p:nvPr/>
          </p:nvSpPr>
          <p:spPr bwMode="auto">
            <a:xfrm>
              <a:off x="4269" y="2479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99" name="AutoShape 181"/>
            <p:cNvSpPr>
              <a:spLocks noChangeArrowheads="1"/>
            </p:cNvSpPr>
            <p:nvPr/>
          </p:nvSpPr>
          <p:spPr bwMode="auto">
            <a:xfrm>
              <a:off x="3868" y="2541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0" name="AutoShape 182"/>
            <p:cNvSpPr>
              <a:spLocks noChangeArrowheads="1"/>
            </p:cNvSpPr>
            <p:nvPr/>
          </p:nvSpPr>
          <p:spPr bwMode="auto">
            <a:xfrm>
              <a:off x="3725" y="2602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1" name="AutoShape 183"/>
            <p:cNvSpPr>
              <a:spLocks noChangeArrowheads="1"/>
            </p:cNvSpPr>
            <p:nvPr/>
          </p:nvSpPr>
          <p:spPr bwMode="auto">
            <a:xfrm>
              <a:off x="3696" y="2541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2" name="AutoShape 184"/>
            <p:cNvSpPr>
              <a:spLocks noChangeArrowheads="1"/>
            </p:cNvSpPr>
            <p:nvPr/>
          </p:nvSpPr>
          <p:spPr bwMode="auto">
            <a:xfrm>
              <a:off x="4327" y="2418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3" name="AutoShape 185"/>
            <p:cNvSpPr>
              <a:spLocks noChangeArrowheads="1"/>
            </p:cNvSpPr>
            <p:nvPr/>
          </p:nvSpPr>
          <p:spPr bwMode="auto">
            <a:xfrm>
              <a:off x="3725" y="2418"/>
              <a:ext cx="144" cy="61"/>
            </a:xfrm>
            <a:prstGeom prst="parallelogram">
              <a:avLst>
                <a:gd name="adj" fmla="val 9671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4" name="AutoShape 186"/>
            <p:cNvSpPr>
              <a:spLocks noChangeArrowheads="1"/>
            </p:cNvSpPr>
            <p:nvPr/>
          </p:nvSpPr>
          <p:spPr bwMode="auto">
            <a:xfrm>
              <a:off x="4556" y="2357"/>
              <a:ext cx="144" cy="62"/>
            </a:xfrm>
            <a:prstGeom prst="parallelogram">
              <a:avLst>
                <a:gd name="adj" fmla="val 95151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5" name="AutoShape 187"/>
            <p:cNvSpPr>
              <a:spLocks noChangeArrowheads="1"/>
            </p:cNvSpPr>
            <p:nvPr/>
          </p:nvSpPr>
          <p:spPr bwMode="auto">
            <a:xfrm>
              <a:off x="4585" y="2602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306" name="AutoShape 188"/>
            <p:cNvSpPr>
              <a:spLocks noChangeArrowheads="1"/>
            </p:cNvSpPr>
            <p:nvPr/>
          </p:nvSpPr>
          <p:spPr bwMode="auto">
            <a:xfrm>
              <a:off x="4442" y="2296"/>
              <a:ext cx="143" cy="61"/>
            </a:xfrm>
            <a:prstGeom prst="parallelogram">
              <a:avLst>
                <a:gd name="adj" fmla="val 96039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grpSp>
        <p:nvGrpSpPr>
          <p:cNvPr id="5" name="Group 206"/>
          <p:cNvGrpSpPr>
            <a:grpSpLocks/>
          </p:cNvGrpSpPr>
          <p:nvPr/>
        </p:nvGrpSpPr>
        <p:grpSpPr bwMode="auto">
          <a:xfrm>
            <a:off x="5086350" y="4413250"/>
            <a:ext cx="3468688" cy="1614488"/>
            <a:chOff x="3204" y="2199"/>
            <a:chExt cx="2185" cy="1017"/>
          </a:xfrm>
        </p:grpSpPr>
        <p:sp>
          <p:nvSpPr>
            <p:cNvPr id="9239" name="Freeform 190"/>
            <p:cNvSpPr>
              <a:spLocks/>
            </p:cNvSpPr>
            <p:nvPr/>
          </p:nvSpPr>
          <p:spPr bwMode="auto">
            <a:xfrm rot="434817">
              <a:off x="3229" y="2199"/>
              <a:ext cx="2160" cy="748"/>
            </a:xfrm>
            <a:custGeom>
              <a:avLst/>
              <a:gdLst>
                <a:gd name="T0" fmla="*/ 2 w 2710"/>
                <a:gd name="T1" fmla="*/ 248 h 820"/>
                <a:gd name="T2" fmla="*/ 5 w 2710"/>
                <a:gd name="T3" fmla="*/ 182 h 820"/>
                <a:gd name="T4" fmla="*/ 11 w 2710"/>
                <a:gd name="T5" fmla="*/ 142 h 820"/>
                <a:gd name="T6" fmla="*/ 14 w 2710"/>
                <a:gd name="T7" fmla="*/ 130 h 820"/>
                <a:gd name="T8" fmla="*/ 16 w 2710"/>
                <a:gd name="T9" fmla="*/ 123 h 820"/>
                <a:gd name="T10" fmla="*/ 23 w 2710"/>
                <a:gd name="T11" fmla="*/ 101 h 820"/>
                <a:gd name="T12" fmla="*/ 29 w 2710"/>
                <a:gd name="T13" fmla="*/ 89 h 820"/>
                <a:gd name="T14" fmla="*/ 33 w 2710"/>
                <a:gd name="T15" fmla="*/ 74 h 820"/>
                <a:gd name="T16" fmla="*/ 36 w 2710"/>
                <a:gd name="T17" fmla="*/ 64 h 820"/>
                <a:gd name="T18" fmla="*/ 37 w 2710"/>
                <a:gd name="T19" fmla="*/ 57 h 820"/>
                <a:gd name="T20" fmla="*/ 42 w 2710"/>
                <a:gd name="T21" fmla="*/ 51 h 820"/>
                <a:gd name="T22" fmla="*/ 52 w 2710"/>
                <a:gd name="T23" fmla="*/ 26 h 820"/>
                <a:gd name="T24" fmla="*/ 73 w 2710"/>
                <a:gd name="T25" fmla="*/ 16 h 820"/>
                <a:gd name="T26" fmla="*/ 127 w 2710"/>
                <a:gd name="T27" fmla="*/ 19 h 820"/>
                <a:gd name="T28" fmla="*/ 139 w 2710"/>
                <a:gd name="T29" fmla="*/ 43 h 820"/>
                <a:gd name="T30" fmla="*/ 140 w 2710"/>
                <a:gd name="T31" fmla="*/ 67 h 820"/>
                <a:gd name="T32" fmla="*/ 143 w 2710"/>
                <a:gd name="T33" fmla="*/ 90 h 820"/>
                <a:gd name="T34" fmla="*/ 142 w 2710"/>
                <a:gd name="T35" fmla="*/ 139 h 820"/>
                <a:gd name="T36" fmla="*/ 140 w 2710"/>
                <a:gd name="T37" fmla="*/ 155 h 820"/>
                <a:gd name="T38" fmla="*/ 139 w 2710"/>
                <a:gd name="T39" fmla="*/ 156 h 8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710"/>
                <a:gd name="T61" fmla="*/ 0 h 820"/>
                <a:gd name="T62" fmla="*/ 2710 w 2710"/>
                <a:gd name="T63" fmla="*/ 820 h 8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710" h="820">
                  <a:moveTo>
                    <a:pt x="27" y="820"/>
                  </a:moveTo>
                  <a:cubicBezTo>
                    <a:pt x="0" y="740"/>
                    <a:pt x="16" y="648"/>
                    <a:pt x="82" y="599"/>
                  </a:cubicBezTo>
                  <a:cubicBezTo>
                    <a:pt x="103" y="537"/>
                    <a:pt x="163" y="503"/>
                    <a:pt x="216" y="472"/>
                  </a:cubicBezTo>
                  <a:cubicBezTo>
                    <a:pt x="238" y="459"/>
                    <a:pt x="263" y="451"/>
                    <a:pt x="280" y="433"/>
                  </a:cubicBezTo>
                  <a:cubicBezTo>
                    <a:pt x="288" y="425"/>
                    <a:pt x="294" y="415"/>
                    <a:pt x="303" y="409"/>
                  </a:cubicBezTo>
                  <a:cubicBezTo>
                    <a:pt x="347" y="378"/>
                    <a:pt x="398" y="363"/>
                    <a:pt x="445" y="338"/>
                  </a:cubicBezTo>
                  <a:cubicBezTo>
                    <a:pt x="540" y="287"/>
                    <a:pt x="447" y="323"/>
                    <a:pt x="540" y="291"/>
                  </a:cubicBezTo>
                  <a:cubicBezTo>
                    <a:pt x="602" y="227"/>
                    <a:pt x="534" y="287"/>
                    <a:pt x="627" y="244"/>
                  </a:cubicBezTo>
                  <a:cubicBezTo>
                    <a:pt x="644" y="236"/>
                    <a:pt x="658" y="222"/>
                    <a:pt x="674" y="212"/>
                  </a:cubicBezTo>
                  <a:cubicBezTo>
                    <a:pt x="689" y="203"/>
                    <a:pt x="705" y="195"/>
                    <a:pt x="721" y="188"/>
                  </a:cubicBezTo>
                  <a:cubicBezTo>
                    <a:pt x="782" y="163"/>
                    <a:pt x="751" y="182"/>
                    <a:pt x="800" y="165"/>
                  </a:cubicBezTo>
                  <a:cubicBezTo>
                    <a:pt x="862" y="144"/>
                    <a:pt x="920" y="104"/>
                    <a:pt x="982" y="86"/>
                  </a:cubicBezTo>
                  <a:cubicBezTo>
                    <a:pt x="1111" y="49"/>
                    <a:pt x="1262" y="59"/>
                    <a:pt x="1392" y="54"/>
                  </a:cubicBezTo>
                  <a:cubicBezTo>
                    <a:pt x="1765" y="0"/>
                    <a:pt x="1470" y="40"/>
                    <a:pt x="2418" y="62"/>
                  </a:cubicBezTo>
                  <a:cubicBezTo>
                    <a:pt x="2493" y="64"/>
                    <a:pt x="2577" y="100"/>
                    <a:pt x="2639" y="141"/>
                  </a:cubicBezTo>
                  <a:cubicBezTo>
                    <a:pt x="2648" y="178"/>
                    <a:pt x="2651" y="192"/>
                    <a:pt x="2678" y="220"/>
                  </a:cubicBezTo>
                  <a:cubicBezTo>
                    <a:pt x="2686" y="250"/>
                    <a:pt x="2700" y="270"/>
                    <a:pt x="2710" y="299"/>
                  </a:cubicBezTo>
                  <a:cubicBezTo>
                    <a:pt x="2707" y="352"/>
                    <a:pt x="2706" y="404"/>
                    <a:pt x="2702" y="457"/>
                  </a:cubicBezTo>
                  <a:cubicBezTo>
                    <a:pt x="2701" y="473"/>
                    <a:pt x="2692" y="501"/>
                    <a:pt x="2678" y="512"/>
                  </a:cubicBezTo>
                  <a:cubicBezTo>
                    <a:pt x="2672" y="517"/>
                    <a:pt x="2655" y="520"/>
                    <a:pt x="2655" y="52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0" name="Freeform 191"/>
            <p:cNvSpPr>
              <a:spLocks/>
            </p:cNvSpPr>
            <p:nvPr/>
          </p:nvSpPr>
          <p:spPr bwMode="auto">
            <a:xfrm rot="434817">
              <a:off x="3204" y="2698"/>
              <a:ext cx="2108" cy="518"/>
            </a:xfrm>
            <a:custGeom>
              <a:avLst/>
              <a:gdLst>
                <a:gd name="T0" fmla="*/ 0 w 2643"/>
                <a:gd name="T1" fmla="*/ 79 h 568"/>
                <a:gd name="T2" fmla="*/ 6 w 2643"/>
                <a:gd name="T3" fmla="*/ 119 h 568"/>
                <a:gd name="T4" fmla="*/ 10 w 2643"/>
                <a:gd name="T5" fmla="*/ 131 h 568"/>
                <a:gd name="T6" fmla="*/ 11 w 2643"/>
                <a:gd name="T7" fmla="*/ 134 h 568"/>
                <a:gd name="T8" fmla="*/ 21 w 2643"/>
                <a:gd name="T9" fmla="*/ 154 h 568"/>
                <a:gd name="T10" fmla="*/ 25 w 2643"/>
                <a:gd name="T11" fmla="*/ 161 h 568"/>
                <a:gd name="T12" fmla="*/ 26 w 2643"/>
                <a:gd name="T13" fmla="*/ 167 h 568"/>
                <a:gd name="T14" fmla="*/ 29 w 2643"/>
                <a:gd name="T15" fmla="*/ 171 h 568"/>
                <a:gd name="T16" fmla="*/ 59 w 2643"/>
                <a:gd name="T17" fmla="*/ 165 h 568"/>
                <a:gd name="T18" fmla="*/ 76 w 2643"/>
                <a:gd name="T19" fmla="*/ 152 h 568"/>
                <a:gd name="T20" fmla="*/ 91 w 2643"/>
                <a:gd name="T21" fmla="*/ 134 h 568"/>
                <a:gd name="T22" fmla="*/ 104 w 2643"/>
                <a:gd name="T23" fmla="*/ 107 h 568"/>
                <a:gd name="T24" fmla="*/ 116 w 2643"/>
                <a:gd name="T25" fmla="*/ 79 h 568"/>
                <a:gd name="T26" fmla="*/ 123 w 2643"/>
                <a:gd name="T27" fmla="*/ 62 h 568"/>
                <a:gd name="T28" fmla="*/ 131 w 2643"/>
                <a:gd name="T29" fmla="*/ 43 h 568"/>
                <a:gd name="T30" fmla="*/ 134 w 2643"/>
                <a:gd name="T31" fmla="*/ 24 h 568"/>
                <a:gd name="T32" fmla="*/ 140 w 2643"/>
                <a:gd name="T33" fmla="*/ 0 h 5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3"/>
                <a:gd name="T52" fmla="*/ 0 h 568"/>
                <a:gd name="T53" fmla="*/ 2643 w 2643"/>
                <a:gd name="T54" fmla="*/ 568 h 5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3" h="568">
                  <a:moveTo>
                    <a:pt x="0" y="261"/>
                  </a:moveTo>
                  <a:cubicBezTo>
                    <a:pt x="28" y="316"/>
                    <a:pt x="56" y="373"/>
                    <a:pt x="118" y="395"/>
                  </a:cubicBezTo>
                  <a:cubicBezTo>
                    <a:pt x="154" y="429"/>
                    <a:pt x="132" y="415"/>
                    <a:pt x="189" y="434"/>
                  </a:cubicBezTo>
                  <a:cubicBezTo>
                    <a:pt x="197" y="437"/>
                    <a:pt x="213" y="442"/>
                    <a:pt x="213" y="442"/>
                  </a:cubicBezTo>
                  <a:cubicBezTo>
                    <a:pt x="262" y="479"/>
                    <a:pt x="328" y="493"/>
                    <a:pt x="387" y="513"/>
                  </a:cubicBezTo>
                  <a:cubicBezTo>
                    <a:pt x="436" y="547"/>
                    <a:pt x="380" y="513"/>
                    <a:pt x="466" y="537"/>
                  </a:cubicBezTo>
                  <a:cubicBezTo>
                    <a:pt x="477" y="540"/>
                    <a:pt x="486" y="549"/>
                    <a:pt x="497" y="553"/>
                  </a:cubicBezTo>
                  <a:cubicBezTo>
                    <a:pt x="515" y="559"/>
                    <a:pt x="534" y="563"/>
                    <a:pt x="552" y="568"/>
                  </a:cubicBezTo>
                  <a:cubicBezTo>
                    <a:pt x="744" y="563"/>
                    <a:pt x="936" y="560"/>
                    <a:pt x="1128" y="545"/>
                  </a:cubicBezTo>
                  <a:cubicBezTo>
                    <a:pt x="1232" y="537"/>
                    <a:pt x="1332" y="514"/>
                    <a:pt x="1436" y="505"/>
                  </a:cubicBezTo>
                  <a:cubicBezTo>
                    <a:pt x="1527" y="475"/>
                    <a:pt x="1628" y="473"/>
                    <a:pt x="1720" y="442"/>
                  </a:cubicBezTo>
                  <a:cubicBezTo>
                    <a:pt x="1803" y="414"/>
                    <a:pt x="1879" y="372"/>
                    <a:pt x="1965" y="355"/>
                  </a:cubicBezTo>
                  <a:cubicBezTo>
                    <a:pt x="2038" y="319"/>
                    <a:pt x="2109" y="287"/>
                    <a:pt x="2186" y="261"/>
                  </a:cubicBezTo>
                  <a:cubicBezTo>
                    <a:pt x="2228" y="232"/>
                    <a:pt x="2282" y="227"/>
                    <a:pt x="2328" y="205"/>
                  </a:cubicBezTo>
                  <a:cubicBezTo>
                    <a:pt x="2372" y="184"/>
                    <a:pt x="2423" y="158"/>
                    <a:pt x="2470" y="142"/>
                  </a:cubicBezTo>
                  <a:cubicBezTo>
                    <a:pt x="2489" y="113"/>
                    <a:pt x="2513" y="98"/>
                    <a:pt x="2541" y="79"/>
                  </a:cubicBezTo>
                  <a:cubicBezTo>
                    <a:pt x="2559" y="53"/>
                    <a:pt x="2610" y="0"/>
                    <a:pt x="2643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1" name="Freeform 192"/>
            <p:cNvSpPr>
              <a:spLocks/>
            </p:cNvSpPr>
            <p:nvPr/>
          </p:nvSpPr>
          <p:spPr bwMode="auto">
            <a:xfrm rot="434817">
              <a:off x="3656" y="2635"/>
              <a:ext cx="377" cy="245"/>
            </a:xfrm>
            <a:custGeom>
              <a:avLst/>
              <a:gdLst>
                <a:gd name="T0" fmla="*/ 0 w 473"/>
                <a:gd name="T1" fmla="*/ 54 h 268"/>
                <a:gd name="T2" fmla="*/ 4 w 473"/>
                <a:gd name="T3" fmla="*/ 76 h 268"/>
                <a:gd name="T4" fmla="*/ 6 w 473"/>
                <a:gd name="T5" fmla="*/ 81 h 268"/>
                <a:gd name="T6" fmla="*/ 7 w 473"/>
                <a:gd name="T7" fmla="*/ 84 h 268"/>
                <a:gd name="T8" fmla="*/ 17 w 473"/>
                <a:gd name="T9" fmla="*/ 69 h 268"/>
                <a:gd name="T10" fmla="*/ 18 w 473"/>
                <a:gd name="T11" fmla="*/ 59 h 268"/>
                <a:gd name="T12" fmla="*/ 23 w 473"/>
                <a:gd name="T13" fmla="*/ 37 h 268"/>
                <a:gd name="T14" fmla="*/ 25 w 473"/>
                <a:gd name="T15" fmla="*/ 22 h 268"/>
                <a:gd name="T16" fmla="*/ 22 w 473"/>
                <a:gd name="T17" fmla="*/ 0 h 268"/>
                <a:gd name="T18" fmla="*/ 9 w 473"/>
                <a:gd name="T19" fmla="*/ 5 h 268"/>
                <a:gd name="T20" fmla="*/ 3 w 473"/>
                <a:gd name="T21" fmla="*/ 15 h 268"/>
                <a:gd name="T22" fmla="*/ 2 w 473"/>
                <a:gd name="T23" fmla="*/ 22 h 268"/>
                <a:gd name="T24" fmla="*/ 2 w 473"/>
                <a:gd name="T25" fmla="*/ 37 h 268"/>
                <a:gd name="T26" fmla="*/ 0 w 473"/>
                <a:gd name="T27" fmla="*/ 54 h 2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3"/>
                <a:gd name="T43" fmla="*/ 0 h 268"/>
                <a:gd name="T44" fmla="*/ 473 w 473"/>
                <a:gd name="T45" fmla="*/ 268 h 2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3" h="268">
                  <a:moveTo>
                    <a:pt x="0" y="173"/>
                  </a:moveTo>
                  <a:cubicBezTo>
                    <a:pt x="23" y="209"/>
                    <a:pt x="26" y="226"/>
                    <a:pt x="63" y="244"/>
                  </a:cubicBezTo>
                  <a:cubicBezTo>
                    <a:pt x="78" y="251"/>
                    <a:pt x="94" y="255"/>
                    <a:pt x="110" y="260"/>
                  </a:cubicBezTo>
                  <a:cubicBezTo>
                    <a:pt x="118" y="263"/>
                    <a:pt x="134" y="268"/>
                    <a:pt x="134" y="268"/>
                  </a:cubicBezTo>
                  <a:cubicBezTo>
                    <a:pt x="209" y="260"/>
                    <a:pt x="248" y="244"/>
                    <a:pt x="315" y="221"/>
                  </a:cubicBezTo>
                  <a:cubicBezTo>
                    <a:pt x="373" y="163"/>
                    <a:pt x="308" y="221"/>
                    <a:pt x="363" y="189"/>
                  </a:cubicBezTo>
                  <a:cubicBezTo>
                    <a:pt x="389" y="174"/>
                    <a:pt x="423" y="136"/>
                    <a:pt x="441" y="118"/>
                  </a:cubicBezTo>
                  <a:cubicBezTo>
                    <a:pt x="454" y="105"/>
                    <a:pt x="473" y="71"/>
                    <a:pt x="473" y="71"/>
                  </a:cubicBezTo>
                  <a:cubicBezTo>
                    <a:pt x="463" y="32"/>
                    <a:pt x="450" y="22"/>
                    <a:pt x="418" y="0"/>
                  </a:cubicBezTo>
                  <a:cubicBezTo>
                    <a:pt x="331" y="3"/>
                    <a:pt x="244" y="1"/>
                    <a:pt x="157" y="8"/>
                  </a:cubicBezTo>
                  <a:cubicBezTo>
                    <a:pt x="147" y="9"/>
                    <a:pt x="80" y="41"/>
                    <a:pt x="55" y="47"/>
                  </a:cubicBezTo>
                  <a:cubicBezTo>
                    <a:pt x="50" y="55"/>
                    <a:pt x="43" y="62"/>
                    <a:pt x="39" y="71"/>
                  </a:cubicBezTo>
                  <a:cubicBezTo>
                    <a:pt x="32" y="86"/>
                    <a:pt x="23" y="118"/>
                    <a:pt x="23" y="118"/>
                  </a:cubicBezTo>
                  <a:cubicBezTo>
                    <a:pt x="14" y="196"/>
                    <a:pt x="31" y="206"/>
                    <a:pt x="0" y="173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9242" name="Freeform 193"/>
            <p:cNvSpPr>
              <a:spLocks/>
            </p:cNvSpPr>
            <p:nvPr/>
          </p:nvSpPr>
          <p:spPr bwMode="auto">
            <a:xfrm rot="434817">
              <a:off x="4564" y="2496"/>
              <a:ext cx="428" cy="267"/>
            </a:xfrm>
            <a:custGeom>
              <a:avLst/>
              <a:gdLst>
                <a:gd name="T0" fmla="*/ 0 w 537"/>
                <a:gd name="T1" fmla="*/ 66 h 292"/>
                <a:gd name="T2" fmla="*/ 6 w 537"/>
                <a:gd name="T3" fmla="*/ 92 h 292"/>
                <a:gd name="T4" fmla="*/ 14 w 537"/>
                <a:gd name="T5" fmla="*/ 89 h 292"/>
                <a:gd name="T6" fmla="*/ 23 w 537"/>
                <a:gd name="T7" fmla="*/ 69 h 292"/>
                <a:gd name="T8" fmla="*/ 26 w 537"/>
                <a:gd name="T9" fmla="*/ 49 h 292"/>
                <a:gd name="T10" fmla="*/ 26 w 537"/>
                <a:gd name="T11" fmla="*/ 34 h 292"/>
                <a:gd name="T12" fmla="*/ 29 w 537"/>
                <a:gd name="T13" fmla="*/ 20 h 292"/>
                <a:gd name="T14" fmla="*/ 26 w 537"/>
                <a:gd name="T15" fmla="*/ 5 h 292"/>
                <a:gd name="T16" fmla="*/ 23 w 537"/>
                <a:gd name="T17" fmla="*/ 0 h 292"/>
                <a:gd name="T18" fmla="*/ 15 w 537"/>
                <a:gd name="T19" fmla="*/ 5 h 292"/>
                <a:gd name="T20" fmla="*/ 11 w 537"/>
                <a:gd name="T21" fmla="*/ 15 h 292"/>
                <a:gd name="T22" fmla="*/ 5 w 537"/>
                <a:gd name="T23" fmla="*/ 29 h 292"/>
                <a:gd name="T24" fmla="*/ 2 w 537"/>
                <a:gd name="T25" fmla="*/ 49 h 292"/>
                <a:gd name="T26" fmla="*/ 0 w 537"/>
                <a:gd name="T27" fmla="*/ 66 h 2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7"/>
                <a:gd name="T43" fmla="*/ 0 h 292"/>
                <a:gd name="T44" fmla="*/ 537 w 537"/>
                <a:gd name="T45" fmla="*/ 292 h 29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7" h="292">
                  <a:moveTo>
                    <a:pt x="0" y="213"/>
                  </a:moveTo>
                  <a:cubicBezTo>
                    <a:pt x="19" y="286"/>
                    <a:pt x="54" y="281"/>
                    <a:pt x="119" y="292"/>
                  </a:cubicBezTo>
                  <a:cubicBezTo>
                    <a:pt x="172" y="289"/>
                    <a:pt x="224" y="288"/>
                    <a:pt x="277" y="284"/>
                  </a:cubicBezTo>
                  <a:cubicBezTo>
                    <a:pt x="333" y="279"/>
                    <a:pt x="382" y="239"/>
                    <a:pt x="434" y="221"/>
                  </a:cubicBezTo>
                  <a:cubicBezTo>
                    <a:pt x="471" y="165"/>
                    <a:pt x="450" y="183"/>
                    <a:pt x="490" y="158"/>
                  </a:cubicBezTo>
                  <a:cubicBezTo>
                    <a:pt x="500" y="142"/>
                    <a:pt x="511" y="126"/>
                    <a:pt x="521" y="110"/>
                  </a:cubicBezTo>
                  <a:cubicBezTo>
                    <a:pt x="530" y="96"/>
                    <a:pt x="537" y="63"/>
                    <a:pt x="537" y="63"/>
                  </a:cubicBezTo>
                  <a:cubicBezTo>
                    <a:pt x="529" y="40"/>
                    <a:pt x="530" y="30"/>
                    <a:pt x="505" y="16"/>
                  </a:cubicBezTo>
                  <a:cubicBezTo>
                    <a:pt x="490" y="8"/>
                    <a:pt x="458" y="0"/>
                    <a:pt x="458" y="0"/>
                  </a:cubicBezTo>
                  <a:cubicBezTo>
                    <a:pt x="403" y="3"/>
                    <a:pt x="347" y="4"/>
                    <a:pt x="292" y="8"/>
                  </a:cubicBezTo>
                  <a:cubicBezTo>
                    <a:pt x="258" y="11"/>
                    <a:pt x="237" y="35"/>
                    <a:pt x="206" y="47"/>
                  </a:cubicBezTo>
                  <a:cubicBezTo>
                    <a:pt x="166" y="62"/>
                    <a:pt x="132" y="71"/>
                    <a:pt x="95" y="94"/>
                  </a:cubicBezTo>
                  <a:cubicBezTo>
                    <a:pt x="77" y="121"/>
                    <a:pt x="55" y="135"/>
                    <a:pt x="32" y="158"/>
                  </a:cubicBezTo>
                  <a:cubicBezTo>
                    <a:pt x="24" y="180"/>
                    <a:pt x="16" y="197"/>
                    <a:pt x="0" y="213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bg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108739" name="Line 195"/>
          <p:cNvSpPr>
            <a:spLocks noChangeShapeType="1"/>
          </p:cNvSpPr>
          <p:nvPr/>
        </p:nvSpPr>
        <p:spPr bwMode="auto">
          <a:xfrm flipH="1" flipV="1">
            <a:off x="6751638" y="4340225"/>
            <a:ext cx="26987" cy="2682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0" name="Line 196"/>
          <p:cNvSpPr>
            <a:spLocks noChangeShapeType="1"/>
          </p:cNvSpPr>
          <p:nvPr/>
        </p:nvSpPr>
        <p:spPr bwMode="auto">
          <a:xfrm flipV="1">
            <a:off x="7058025" y="4303713"/>
            <a:ext cx="65088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1" name="Line 197"/>
          <p:cNvSpPr>
            <a:spLocks noChangeShapeType="1"/>
          </p:cNvSpPr>
          <p:nvPr/>
        </p:nvSpPr>
        <p:spPr bwMode="auto">
          <a:xfrm flipH="1" flipV="1">
            <a:off x="6413500" y="4303713"/>
            <a:ext cx="90488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2" name="Line 198"/>
          <p:cNvSpPr>
            <a:spLocks noChangeShapeType="1"/>
          </p:cNvSpPr>
          <p:nvPr/>
        </p:nvSpPr>
        <p:spPr bwMode="auto">
          <a:xfrm flipV="1">
            <a:off x="7624763" y="4408488"/>
            <a:ext cx="280987" cy="2000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3" name="Line 199"/>
          <p:cNvSpPr>
            <a:spLocks noChangeShapeType="1"/>
          </p:cNvSpPr>
          <p:nvPr/>
        </p:nvSpPr>
        <p:spPr bwMode="auto">
          <a:xfrm flipV="1">
            <a:off x="7323138" y="4340225"/>
            <a:ext cx="146050" cy="2682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4" name="Line 200"/>
          <p:cNvSpPr>
            <a:spLocks noChangeShapeType="1"/>
          </p:cNvSpPr>
          <p:nvPr/>
        </p:nvSpPr>
        <p:spPr bwMode="auto">
          <a:xfrm flipH="1" flipV="1">
            <a:off x="6076950" y="4340225"/>
            <a:ext cx="141288" cy="2682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5" name="Line 201"/>
          <p:cNvSpPr>
            <a:spLocks noChangeShapeType="1"/>
          </p:cNvSpPr>
          <p:nvPr/>
        </p:nvSpPr>
        <p:spPr bwMode="auto">
          <a:xfrm flipH="1" flipV="1">
            <a:off x="5510213" y="4565650"/>
            <a:ext cx="238125" cy="2428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8" name="Line 204"/>
          <p:cNvSpPr>
            <a:spLocks noChangeShapeType="1"/>
          </p:cNvSpPr>
          <p:nvPr/>
        </p:nvSpPr>
        <p:spPr bwMode="auto">
          <a:xfrm flipH="1" flipV="1">
            <a:off x="5986463" y="4503738"/>
            <a:ext cx="76200" cy="314325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 type="oval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8749" name="AutoShape 205"/>
          <p:cNvSpPr>
            <a:spLocks noChangeArrowheads="1"/>
          </p:cNvSpPr>
          <p:nvPr/>
        </p:nvSpPr>
        <p:spPr bwMode="auto">
          <a:xfrm rot="-7823693">
            <a:off x="5936457" y="4510881"/>
            <a:ext cx="414338" cy="244475"/>
          </a:xfrm>
          <a:prstGeom prst="rightArrow">
            <a:avLst>
              <a:gd name="adj1" fmla="val 35000"/>
              <a:gd name="adj2" fmla="val 76839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8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8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67" grpId="0" animBg="1"/>
      <p:bldP spid="108739" grpId="0" animBg="1"/>
      <p:bldP spid="108740" grpId="0" animBg="1"/>
      <p:bldP spid="108741" grpId="0" animBg="1"/>
      <p:bldP spid="108742" grpId="0" animBg="1"/>
      <p:bldP spid="108743" grpId="0" animBg="1"/>
      <p:bldP spid="108744" grpId="0" animBg="1"/>
      <p:bldP spid="108745" grpId="0" animBg="1"/>
      <p:bldP spid="108748" grpId="0" animBg="1"/>
      <p:bldP spid="1087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Vector field design on surfaces</a:t>
            </a:r>
          </a:p>
        </p:txBody>
      </p:sp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22563"/>
            <a:ext cx="1905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Related work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60763"/>
            <a:ext cx="2057400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46363"/>
            <a:ext cx="1920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79763"/>
            <a:ext cx="2393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>
            <a:spLocks noChangeArrowheads="1"/>
          </p:cNvSpPr>
          <p:nvPr/>
        </p:nvSpPr>
        <p:spPr bwMode="auto">
          <a:xfrm>
            <a:off x="204788" y="4551363"/>
            <a:ext cx="20923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/>
              <a:t>[Praun</a:t>
            </a:r>
            <a:r>
              <a:rPr lang="ja-JP" altLang="en-US" sz="2000"/>
              <a:t> </a:t>
            </a:r>
            <a:r>
              <a:rPr lang="en-US" altLang="ja-JP" sz="2000"/>
              <a:t>et al,00]</a:t>
            </a:r>
            <a:endParaRPr lang="ja-JP" altLang="en-US" sz="2000"/>
          </a:p>
        </p:txBody>
      </p:sp>
      <p:sp>
        <p:nvSpPr>
          <p:cNvPr id="9" name="テキスト ボックス 8"/>
          <p:cNvSpPr txBox="1">
            <a:spLocks noChangeArrowheads="1"/>
          </p:cNvSpPr>
          <p:nvPr/>
        </p:nvSpPr>
        <p:spPr bwMode="auto">
          <a:xfrm>
            <a:off x="2362200" y="5465763"/>
            <a:ext cx="18288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/>
              <a:t>[Turk,01]</a:t>
            </a:r>
            <a:endParaRPr lang="ja-JP" altLang="en-US" sz="2000"/>
          </a:p>
        </p:txBody>
      </p:sp>
      <p:sp>
        <p:nvSpPr>
          <p:cNvPr id="10" name="テキスト ボックス 9"/>
          <p:cNvSpPr txBox="1">
            <a:spLocks noChangeArrowheads="1"/>
          </p:cNvSpPr>
          <p:nvPr/>
        </p:nvSpPr>
        <p:spPr bwMode="auto">
          <a:xfrm>
            <a:off x="4473575" y="4845050"/>
            <a:ext cx="19716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/>
              <a:t>[Zhang et al,06]</a:t>
            </a:r>
            <a:endParaRPr lang="ja-JP" altLang="en-US" sz="2000"/>
          </a:p>
        </p:txBody>
      </p:sp>
      <p:sp>
        <p:nvSpPr>
          <p:cNvPr id="11" name="テキスト ボックス 10"/>
          <p:cNvSpPr txBox="1">
            <a:spLocks noChangeArrowheads="1"/>
          </p:cNvSpPr>
          <p:nvPr/>
        </p:nvSpPr>
        <p:spPr bwMode="auto">
          <a:xfrm>
            <a:off x="6759575" y="5694363"/>
            <a:ext cx="20161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000"/>
              <a:t>[Fisher et al,07]</a:t>
            </a:r>
            <a:endParaRPr lang="ja-JP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Our contribution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mtClean="0"/>
              <a:t>Previous work :</a:t>
            </a:r>
          </a:p>
          <a:p>
            <a:pPr>
              <a:buFontTx/>
              <a:buNone/>
            </a:pPr>
            <a:r>
              <a:rPr lang="en-US" altLang="ja-JP" smtClean="0"/>
              <a:t>		Only vector field on surface</a:t>
            </a:r>
          </a:p>
          <a:p>
            <a:endParaRPr lang="en-US" altLang="ja-JP" smtClean="0"/>
          </a:p>
          <a:p>
            <a:r>
              <a:rPr lang="en-US" altLang="ja-JP" smtClean="0"/>
              <a:t>Ours :</a:t>
            </a:r>
          </a:p>
          <a:p>
            <a:pPr>
              <a:buFontTx/>
              <a:buNone/>
            </a:pPr>
            <a:r>
              <a:rPr lang="en-US" altLang="ja-JP" smtClean="0"/>
              <a:t>		Design of </a:t>
            </a:r>
            <a:r>
              <a:rPr lang="en-US" altLang="ja-JP" b="1" i="1" smtClean="0">
                <a:solidFill>
                  <a:srgbClr val="FFFF00"/>
                </a:solidFill>
              </a:rPr>
              <a:t>volumetric</a:t>
            </a:r>
            <a:r>
              <a:rPr lang="en-US" altLang="ja-JP" i="1" smtClean="0">
                <a:solidFill>
                  <a:srgbClr val="FFFF00"/>
                </a:solidFill>
              </a:rPr>
              <a:t> </a:t>
            </a:r>
            <a:r>
              <a:rPr lang="en-US" altLang="ja-JP" smtClean="0"/>
              <a:t>vector field</a:t>
            </a:r>
            <a:endParaRPr lang="en-US" altLang="ja-JP" i="1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KENSHI@UDTW2GETUVWXYZ01" val="2728"/>
</p:tagLst>
</file>

<file path=ppt/theme/theme1.xml><?xml version="1.0" encoding="utf-8"?>
<a:theme xmlns:a="http://schemas.openxmlformats.org/drawingml/2006/main" name="1_sg2007">
  <a:themeElements>
    <a:clrScheme name="1_sg2007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g2007">
      <a:majorFont>
        <a:latin typeface="Arial Black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76200" cap="flat" cmpd="sng" algn="ctr">
          <a:solidFill>
            <a:srgbClr val="FF9933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1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solidFill>
          <a:srgbClr val="FFFF00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90000" tIns="46800" rIns="90000" bIns="46800" anchorCtr="1">
        <a:spAutoFit/>
      </a:bodyPr>
      <a:lstStyle>
        <a:defPPr algn="ctr">
          <a:spcBef>
            <a:spcPct val="50000"/>
          </a:spcBef>
          <a:defRPr dirty="0"/>
        </a:defPPr>
      </a:lstStyle>
    </a:txDef>
  </a:objectDefaults>
  <a:extraClrSchemeLst>
    <a:extraClrScheme>
      <a:clrScheme name="1_sg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g200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g200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g200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g200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g200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g200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g200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g200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g200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g200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g200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sg2007</Template>
  <TotalTime>6361</TotalTime>
  <Words>473</Words>
  <Application>Microsoft Office PowerPoint</Application>
  <PresentationFormat>画面に合わせる (4:3)</PresentationFormat>
  <Paragraphs>215</Paragraphs>
  <Slides>29</Slides>
  <Notes>11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Arial</vt:lpstr>
      <vt:lpstr>ＭＳ Ｐゴシック</vt:lpstr>
      <vt:lpstr>Arial Black</vt:lpstr>
      <vt:lpstr>ＭＳ Ｐ明朝</vt:lpstr>
      <vt:lpstr>Wingdings</vt:lpstr>
      <vt:lpstr>1_sg2007</vt:lpstr>
      <vt:lpstr>A Sketch-based Interface for Modeling Myocardial Fiber Orientation</vt:lpstr>
      <vt:lpstr>PowerPoint プレゼンテーション</vt:lpstr>
      <vt:lpstr>Background</vt:lpstr>
      <vt:lpstr>Simulation approach</vt:lpstr>
      <vt:lpstr>3 stages of process</vt:lpstr>
      <vt:lpstr>Various parameters</vt:lpstr>
      <vt:lpstr>Previous method</vt:lpstr>
      <vt:lpstr>Related work</vt:lpstr>
      <vt:lpstr>Our contribution</vt:lpstr>
      <vt:lpstr>Basic idea</vt:lpstr>
      <vt:lpstr>PowerPoint プレゼンテーション</vt:lpstr>
      <vt:lpstr>Stroke on the surface</vt:lpstr>
      <vt:lpstr>Stroke crossing the model</vt:lpstr>
      <vt:lpstr>Stroke on the cross-section</vt:lpstr>
      <vt:lpstr>Demo</vt:lpstr>
      <vt:lpstr>PowerPoint プレゼンテーション</vt:lpstr>
      <vt:lpstr>Tangent vector field</vt:lpstr>
      <vt:lpstr>Volumetric vector field</vt:lpstr>
      <vt:lpstr>Laplacian interpolation</vt:lpstr>
      <vt:lpstr>Laplacian interpolation</vt:lpstr>
      <vt:lpstr>Laplacian interpolation</vt:lpstr>
      <vt:lpstr>Laplacian interpolation</vt:lpstr>
      <vt:lpstr>PowerPoint プレゼンテーション</vt:lpstr>
      <vt:lpstr>Preliminary test</vt:lpstr>
      <vt:lpstr>Interview</vt:lpstr>
      <vt:lpstr>Interview</vt:lpstr>
      <vt:lpstr>PowerPoint プレゼンテーション</vt:lpstr>
      <vt:lpstr>Conclusion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kenshi</dc:creator>
  <cp:lastModifiedBy>kenshi</cp:lastModifiedBy>
  <cp:revision>84</cp:revision>
  <cp:lastPrinted>1601-01-01T00:00:00Z</cp:lastPrinted>
  <dcterms:created xsi:type="dcterms:W3CDTF">1601-01-01T00:00:00Z</dcterms:created>
  <dcterms:modified xsi:type="dcterms:W3CDTF">2014-07-31T13:44:30Z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